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7" r:id="rId2"/>
    <p:sldId id="291" r:id="rId3"/>
    <p:sldId id="288" r:id="rId4"/>
    <p:sldId id="289" r:id="rId5"/>
    <p:sldId id="292" r:id="rId6"/>
    <p:sldId id="290" r:id="rId7"/>
    <p:sldId id="293" r:id="rId8"/>
    <p:sldId id="294" r:id="rId9"/>
  </p:sldIdLst>
  <p:sldSz cx="9144000" cy="6858000" type="screen4x3"/>
  <p:notesSz cx="7302500" cy="9588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CD"/>
    <a:srgbClr val="F9B4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中度样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8370" autoAdjust="0"/>
  </p:normalViewPr>
  <p:slideViewPr>
    <p:cSldViewPr snapToGrid="0" snapToObjects="1">
      <p:cViewPr varScale="1">
        <p:scale>
          <a:sx n="46" d="100"/>
          <a:sy n="46" d="100"/>
        </p:scale>
        <p:origin x="120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582CD-5045-469E-B75B-6E72A4657B07}" type="datetimeFigureOut">
              <a:rPr lang="en-US" smtClean="0"/>
              <a:t>5/19/2020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83D11-D321-4F46-91A1-37437F4C42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186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84B3-392D-7548-85AE-4980DE7BAC5D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8D9-18BD-2F44-A5A1-3C56865DE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84B3-392D-7548-85AE-4980DE7BAC5D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8D9-18BD-2F44-A5A1-3C56865DE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84B3-392D-7548-85AE-4980DE7BAC5D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8D9-18BD-2F44-A5A1-3C56865DE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84B3-392D-7548-85AE-4980DE7BAC5D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8D9-18BD-2F44-A5A1-3C56865DE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84B3-392D-7548-85AE-4980DE7BAC5D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8D9-18BD-2F44-A5A1-3C56865DE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84B3-392D-7548-85AE-4980DE7BAC5D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8D9-18BD-2F44-A5A1-3C56865DE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84B3-392D-7548-85AE-4980DE7BAC5D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8D9-18BD-2F44-A5A1-3C56865DE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84B3-392D-7548-85AE-4980DE7BAC5D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8D9-18BD-2F44-A5A1-3C56865DE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84B3-392D-7548-85AE-4980DE7BAC5D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8D9-18BD-2F44-A5A1-3C56865DE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84B3-392D-7548-85AE-4980DE7BAC5D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8D9-18BD-2F44-A5A1-3C56865DE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84B3-392D-7548-85AE-4980DE7BAC5D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038D9-18BD-2F44-A5A1-3C56865DE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884B3-392D-7548-85AE-4980DE7BAC5D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038D9-18BD-2F44-A5A1-3C56865DE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 rot="20958339">
            <a:off x="4720153" y="392498"/>
            <a:ext cx="2488367" cy="1607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375998"/>
            <a:ext cx="8728363" cy="46193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7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ranklin Gothic Heavy" pitchFamily="34" charset="0"/>
              </a:rPr>
              <a:t>Names and formulas of ionic compounds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ranklin Gothic Heavy" pitchFamily="34" charset="0"/>
              </a:rPr>
              <a:t>(you will need your Periodic table)</a:t>
            </a:r>
            <a:endParaRPr lang="en-US" sz="1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Franklin Gothic Heavy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 rot="20958339">
            <a:off x="4720153" y="392498"/>
            <a:ext cx="2488367" cy="1607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2504" y="1206681"/>
            <a:ext cx="8728363" cy="4619345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ranklin Gothic Heavy" pitchFamily="34" charset="0"/>
              </a:rPr>
              <a:t>sodium chloride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ranklin Gothic Heavy" pitchFamily="34" charset="0"/>
              </a:rPr>
              <a:t>lithium oxide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ranklin Gothic Heavy" pitchFamily="34" charset="0"/>
              </a:rPr>
              <a:t>aluminum </a:t>
            </a:r>
            <a:r>
              <a:rPr lang="en-US" sz="4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ranklin Gothic Heavy" pitchFamily="34" charset="0"/>
              </a:rPr>
              <a:t>sulphide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Franklin Gothic Heavy" pitchFamily="34" charset="0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ranklin Gothic Heavy" pitchFamily="34" charset="0"/>
              </a:rPr>
              <a:t>silver nitride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Franklin Gothic Heavy" pitchFamily="34" charset="0"/>
              </a:rPr>
              <a:t>calcium bromide</a:t>
            </a:r>
            <a:endParaRPr lang="en-US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5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Franklin Gothic Heav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9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 rot="20958339">
            <a:off x="4720153" y="392498"/>
            <a:ext cx="2488367" cy="1607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776" y="362795"/>
            <a:ext cx="89696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flat" dir="tl"/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</a:rPr>
              <a:t>Rules for naming ionic compounds</a:t>
            </a:r>
            <a:endParaRPr lang="en-US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矩形 1"/>
          <p:cNvSpPr/>
          <p:nvPr/>
        </p:nvSpPr>
        <p:spPr>
          <a:xfrm>
            <a:off x="411593" y="1493228"/>
            <a:ext cx="85431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CA" altLang="zh-CN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Ionic compounds always involve one metal and one non-metal</a:t>
            </a:r>
          </a:p>
          <a:p>
            <a:pPr marL="514350" indent="-514350">
              <a:buFont typeface="+mj-ea"/>
              <a:buAutoNum type="circleNumDbPlain"/>
            </a:pPr>
            <a:endParaRPr lang="en-CA" altLang="zh-CN" sz="3200" b="1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CA" altLang="zh-CN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The metal ion is named first and it has the same name as the metal atom</a:t>
            </a:r>
          </a:p>
          <a:p>
            <a:pPr marL="514350" indent="-514350">
              <a:buFont typeface="+mj-ea"/>
              <a:buAutoNum type="circleNumDbPlain"/>
            </a:pPr>
            <a:endParaRPr lang="en-CA" altLang="zh-CN" sz="3200" b="1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CA" altLang="zh-CN" sz="3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The non-metal ion is named second and the suffix “-ide” is used at the end of the non-metal name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 rot="20958339">
            <a:off x="4720153" y="392498"/>
            <a:ext cx="2488367" cy="1607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3423" y="349648"/>
            <a:ext cx="436119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Practice time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748360"/>
              </p:ext>
            </p:extLst>
          </p:nvPr>
        </p:nvGraphicFramePr>
        <p:xfrm>
          <a:off x="1029995" y="1495942"/>
          <a:ext cx="7125196" cy="47599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62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2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5442"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400" dirty="0"/>
                        <a:t>Elements forming the ionic</a:t>
                      </a:r>
                      <a:r>
                        <a:rPr lang="en-CA" altLang="zh-CN" sz="2400" baseline="0" dirty="0"/>
                        <a:t> compound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400" dirty="0"/>
                        <a:t>Name of the ionic compound</a:t>
                      </a:r>
                      <a:endParaRPr lang="zh-CN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907"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400" dirty="0"/>
                        <a:t>silver</a:t>
                      </a:r>
                      <a:r>
                        <a:rPr lang="en-CA" altLang="zh-CN" sz="2400" baseline="0" dirty="0"/>
                        <a:t> and chlorine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3200" dirty="0"/>
                        <a:t>silver chloride</a:t>
                      </a:r>
                      <a:endParaRPr lang="zh-CN" alt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6907"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400" dirty="0"/>
                        <a:t>magnesium and oxygen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3200" dirty="0"/>
                        <a:t>magnesium oxide</a:t>
                      </a:r>
                      <a:endParaRPr lang="zh-CN" alt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6907"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400" dirty="0"/>
                        <a:t>aluminum</a:t>
                      </a:r>
                      <a:r>
                        <a:rPr lang="en-CA" altLang="zh-CN" sz="2400" baseline="0" dirty="0"/>
                        <a:t> and nitrogen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3200" dirty="0"/>
                        <a:t>aluminum nitride</a:t>
                      </a:r>
                      <a:endParaRPr lang="zh-CN" alt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6907"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400" dirty="0"/>
                        <a:t>calcium and iodine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3200" dirty="0"/>
                        <a:t>calcium iodide</a:t>
                      </a:r>
                      <a:endParaRPr lang="zh-CN" alt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6907"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400" dirty="0"/>
                        <a:t>zinc</a:t>
                      </a:r>
                      <a:r>
                        <a:rPr lang="en-CA" altLang="zh-CN" sz="2400" baseline="0" dirty="0"/>
                        <a:t> and phosphorus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3200" dirty="0"/>
                        <a:t>zinc phosphide</a:t>
                      </a:r>
                      <a:endParaRPr lang="zh-CN" altLang="en-US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 useBgFill="1">
        <p:nvSpPr>
          <p:cNvPr id="8" name="矩形 7"/>
          <p:cNvSpPr/>
          <p:nvPr/>
        </p:nvSpPr>
        <p:spPr>
          <a:xfrm>
            <a:off x="4592593" y="2327564"/>
            <a:ext cx="3562599" cy="39283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altLang="zh-CN">
              <a:solidFill>
                <a:srgbClr val="FFFFFF"/>
              </a:solidFill>
              <a:ea typeface="宋体" charset="-122"/>
            </a:endParaRPr>
          </a:p>
        </p:txBody>
      </p:sp>
      <p:sp useBgFill="1">
        <p:nvSpPr>
          <p:cNvPr id="10" name="矩形 9"/>
          <p:cNvSpPr/>
          <p:nvPr/>
        </p:nvSpPr>
        <p:spPr>
          <a:xfrm>
            <a:off x="4592593" y="3161805"/>
            <a:ext cx="3562600" cy="30941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altLang="zh-CN">
              <a:solidFill>
                <a:srgbClr val="FFFFFF"/>
              </a:solidFill>
              <a:ea typeface="宋体" charset="-122"/>
            </a:endParaRPr>
          </a:p>
        </p:txBody>
      </p:sp>
      <p:sp useBgFill="1">
        <p:nvSpPr>
          <p:cNvPr id="11" name="矩形 10"/>
          <p:cNvSpPr/>
          <p:nvPr/>
        </p:nvSpPr>
        <p:spPr>
          <a:xfrm>
            <a:off x="4592593" y="3930732"/>
            <a:ext cx="3562600" cy="23251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altLang="zh-CN">
              <a:solidFill>
                <a:srgbClr val="FFFFFF"/>
              </a:solidFill>
              <a:ea typeface="宋体" charset="-122"/>
            </a:endParaRPr>
          </a:p>
        </p:txBody>
      </p:sp>
      <p:sp useBgFill="1">
        <p:nvSpPr>
          <p:cNvPr id="12" name="矩形 11"/>
          <p:cNvSpPr/>
          <p:nvPr/>
        </p:nvSpPr>
        <p:spPr>
          <a:xfrm>
            <a:off x="4592593" y="4708862"/>
            <a:ext cx="3562600" cy="16325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altLang="zh-CN">
              <a:solidFill>
                <a:srgbClr val="FFFFFF"/>
              </a:solidFill>
              <a:ea typeface="宋体" charset="-122"/>
            </a:endParaRPr>
          </a:p>
        </p:txBody>
      </p:sp>
      <p:sp useBgFill="1">
        <p:nvSpPr>
          <p:cNvPr id="13" name="矩形 12"/>
          <p:cNvSpPr/>
          <p:nvPr/>
        </p:nvSpPr>
        <p:spPr>
          <a:xfrm>
            <a:off x="4592592" y="5525587"/>
            <a:ext cx="3562599" cy="730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altLang="zh-CN">
              <a:solidFill>
                <a:srgbClr val="FFFFFF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 rot="20958339">
            <a:off x="4720153" y="392498"/>
            <a:ext cx="2488367" cy="1607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rlin Sans FB Demi" pitchFamily="34" charset="0"/>
              <a:ea typeface="+mn-ea"/>
              <a:cs typeface="+mn-cs"/>
            </a:endParaRPr>
          </a:p>
        </p:txBody>
      </p:sp>
      <p:sp>
        <p:nvSpPr>
          <p:cNvPr id="14" name="Rectangle 6"/>
          <p:cNvSpPr/>
          <p:nvPr/>
        </p:nvSpPr>
        <p:spPr>
          <a:xfrm>
            <a:off x="283308" y="400692"/>
            <a:ext cx="85935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flat" dir="tl"/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Writing formulas of simple ionic compounds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726085-094E-43AF-A380-4B29DD8DF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465289" y="6682422"/>
            <a:ext cx="7917752" cy="45719"/>
          </a:xfrm>
        </p:spPr>
        <p:txBody>
          <a:bodyPr>
            <a:normAutofit fontScale="90000"/>
          </a:bodyPr>
          <a:lstStyle/>
          <a:p>
            <a:endParaRPr lang="fr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C45A3EDA-CCC9-41E0-83C0-1557652E74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7793" y="1106099"/>
                <a:ext cx="8229600" cy="5263879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en-CA" sz="2000" dirty="0">
                    <a:solidFill>
                      <a:srgbClr val="FFFFCD"/>
                    </a:solidFill>
                  </a:rPr>
                  <a:t>Ionic compounds usually contain a metal and a </a:t>
                </a:r>
                <a:r>
                  <a:rPr lang="en-CA" sz="2000" dirty="0" err="1">
                    <a:solidFill>
                      <a:srgbClr val="FFFFCD"/>
                    </a:solidFill>
                  </a:rPr>
                  <a:t>nonmetal</a:t>
                </a:r>
                <a:r>
                  <a:rPr lang="en-CA" sz="2000" dirty="0">
                    <a:solidFill>
                      <a:srgbClr val="FFFFCD"/>
                    </a:solidFill>
                  </a:rPr>
                  <a:t> ion.</a:t>
                </a:r>
              </a:p>
              <a:p>
                <a:pPr marL="0" indent="0" algn="ctr">
                  <a:spcBef>
                    <a:spcPts val="600"/>
                  </a:spcBef>
                  <a:buNone/>
                </a:pPr>
                <a:r>
                  <a:rPr lang="en-CA" sz="1800" dirty="0">
                    <a:solidFill>
                      <a:srgbClr val="FFFFCC"/>
                    </a:solidFill>
                  </a:rPr>
                  <a:t>Ex:</a:t>
                </a:r>
                <a:r>
                  <a:rPr lang="en-CA" sz="1800" dirty="0">
                    <a:solidFill>
                      <a:schemeClr val="bg1"/>
                    </a:solidFill>
                  </a:rPr>
                  <a:t> </a:t>
                </a:r>
                <a:r>
                  <a:rPr lang="en-CA" sz="1800" dirty="0"/>
                  <a:t>Lithium sulfide </a:t>
                </a:r>
                <a:r>
                  <a:rPr lang="en-CA" sz="1800" dirty="0">
                    <a:solidFill>
                      <a:srgbClr val="FFFFCC"/>
                    </a:solidFill>
                  </a:rPr>
                  <a:t>or</a:t>
                </a:r>
                <a:r>
                  <a:rPr lang="en-CA" sz="1800" dirty="0">
                    <a:solidFill>
                      <a:schemeClr val="bg1"/>
                    </a:solidFill>
                  </a:rPr>
                  <a:t> </a:t>
                </a:r>
                <a:r>
                  <a:rPr lang="en-CA" sz="1800" dirty="0"/>
                  <a:t>Copper(II) bromide</a:t>
                </a:r>
                <a:endParaRPr lang="en-CA" dirty="0"/>
              </a:p>
              <a:p>
                <a:pPr marL="0" indent="0">
                  <a:buNone/>
                </a:pPr>
                <a:r>
                  <a:rPr lang="en-CA" sz="2000" dirty="0">
                    <a:solidFill>
                      <a:srgbClr val="FFFFCC"/>
                    </a:solidFill>
                  </a:rPr>
                  <a:t>① Write out the Ion charges to write the formula. </a:t>
                </a:r>
              </a:p>
              <a:p>
                <a:pPr marL="0" indent="0" algn="ctr">
                  <a:buNone/>
                </a:pPr>
                <a:r>
                  <a:rPr lang="en-CA" sz="1800" dirty="0">
                    <a:solidFill>
                      <a:srgbClr val="FFFFCC"/>
                    </a:solidFill>
                  </a:rPr>
                  <a:t>Ex: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CA" sz="1600" dirty="0">
                            <a:solidFill>
                              <a:srgbClr val="FF0000"/>
                            </a:solidFill>
                          </a:rPr>
                          <m:t>Li</m:t>
                        </m:r>
                      </m:e>
                      <m:sup>
                        <m:r>
                          <m:rPr>
                            <m:nor/>
                          </m:rPr>
                          <a:rPr lang="en-CA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CA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CA" sz="1800" dirty="0"/>
                  <a:t> </a:t>
                </a:r>
                <a:r>
                  <a:rPr lang="en-CA" sz="1800" dirty="0">
                    <a:solidFill>
                      <a:srgbClr val="FFFFCC"/>
                    </a:solidFill>
                  </a:rPr>
                  <a:t>and</a:t>
                </a:r>
                <a:r>
                  <a:rPr lang="en-CA" sz="1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CA" sz="1800" dirty="0">
                            <a:solidFill>
                              <a:srgbClr val="FF0000"/>
                            </a:solidFill>
                          </a:rPr>
                          <m:t>S</m:t>
                        </m:r>
                      </m:e>
                      <m:sup>
                        <m:r>
                          <a:rPr lang="en-CA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p>
                  </m:oMath>
                </a14:m>
                <a:r>
                  <a:rPr lang="en-CA" sz="1800" dirty="0">
                    <a:solidFill>
                      <a:schemeClr val="bg1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en-CA" sz="2000" dirty="0">
                    <a:solidFill>
                      <a:srgbClr val="FFFFCC"/>
                    </a:solidFill>
                  </a:rPr>
                  <a:t>If it is a transition metal, the Roman numeral in its name gives the charge.</a:t>
                </a:r>
              </a:p>
              <a:p>
                <a:pPr marL="0" indent="0" algn="ctr">
                  <a:buNone/>
                </a:pPr>
                <a:r>
                  <a:rPr lang="en-CA" sz="2000" dirty="0">
                    <a:solidFill>
                      <a:srgbClr val="FFFFCC"/>
                    </a:solidFill>
                  </a:rPr>
                  <a:t>Ex:</a:t>
                </a:r>
                <a:r>
                  <a:rPr lang="en-CA" sz="2000" dirty="0">
                    <a:solidFill>
                      <a:schemeClr val="bg1"/>
                    </a:solidFill>
                  </a:rPr>
                  <a:t> </a:t>
                </a:r>
                <a:r>
                  <a:rPr lang="en-CA" sz="2000" dirty="0"/>
                  <a:t>Copper(II)</a:t>
                </a:r>
                <a:r>
                  <a:rPr lang="en-CA" sz="2000" dirty="0">
                    <a:solidFill>
                      <a:srgbClr val="FF0000"/>
                    </a:solidFill>
                  </a:rPr>
                  <a:t> </a:t>
                </a:r>
                <a:r>
                  <a:rPr lang="en-CA" sz="2000" dirty="0">
                    <a:solidFill>
                      <a:srgbClr val="FFFFCC"/>
                    </a:solidFill>
                  </a:rPr>
                  <a:t>is</a:t>
                </a:r>
                <a:r>
                  <a:rPr lang="en-CA" sz="2000" dirty="0">
                    <a:solidFill>
                      <a:schemeClr val="bg1"/>
                    </a:solidFill>
                  </a:rPr>
                  <a:t> </a:t>
                </a:r>
                <a:r>
                  <a:rPr lang="en-CA" sz="2000" dirty="0">
                    <a:solidFill>
                      <a:srgbClr val="FF0000"/>
                    </a:solidFill>
                  </a:rPr>
                  <a:t>Cu</a:t>
                </a:r>
                <a:r>
                  <a:rPr lang="en-CA" sz="2000" baseline="30000" dirty="0">
                    <a:solidFill>
                      <a:srgbClr val="FF0000"/>
                    </a:solidFill>
                  </a:rPr>
                  <a:t>2+</a:t>
                </a:r>
              </a:p>
              <a:p>
                <a:pPr marL="0" indent="0">
                  <a:buNone/>
                </a:pPr>
                <a:r>
                  <a:rPr lang="fr-CA" sz="2000" dirty="0">
                    <a:solidFill>
                      <a:srgbClr val="FFFFCC"/>
                    </a:solidFill>
                  </a:rPr>
                  <a:t>Notice the </a:t>
                </a:r>
                <a:r>
                  <a:rPr lang="fr-CA" sz="2000" dirty="0"/>
                  <a:t>–ide </a:t>
                </a:r>
                <a:r>
                  <a:rPr lang="fr-CA" sz="2000" dirty="0" err="1">
                    <a:solidFill>
                      <a:srgbClr val="FFFFCC"/>
                    </a:solidFill>
                  </a:rPr>
                  <a:t>ending</a:t>
                </a:r>
                <a:r>
                  <a:rPr lang="fr-CA" sz="2000" dirty="0">
                    <a:solidFill>
                      <a:srgbClr val="FFFFCC"/>
                    </a:solidFill>
                  </a:rPr>
                  <a:t>. This tells </a:t>
                </a:r>
                <a:r>
                  <a:rPr lang="fr-CA" sz="2000" dirty="0" err="1">
                    <a:solidFill>
                      <a:srgbClr val="FFFFCC"/>
                    </a:solidFill>
                  </a:rPr>
                  <a:t>you</a:t>
                </a:r>
                <a:r>
                  <a:rPr lang="fr-CA" sz="2000" dirty="0">
                    <a:solidFill>
                      <a:srgbClr val="FFFFCC"/>
                    </a:solidFill>
                  </a:rPr>
                  <a:t> </a:t>
                </a:r>
                <a:r>
                  <a:rPr lang="fr-CA" sz="2000" dirty="0" err="1">
                    <a:solidFill>
                      <a:srgbClr val="FFFFCC"/>
                    </a:solidFill>
                  </a:rPr>
                  <a:t>that</a:t>
                </a:r>
                <a:r>
                  <a:rPr lang="fr-CA" sz="2000" dirty="0">
                    <a:solidFill>
                      <a:srgbClr val="FFFFCC"/>
                    </a:solidFill>
                  </a:rPr>
                  <a:t> </a:t>
                </a:r>
                <a:r>
                  <a:rPr lang="fr-CA" sz="2000" dirty="0" err="1">
                    <a:solidFill>
                      <a:srgbClr val="FFFFCC"/>
                    </a:solidFill>
                  </a:rPr>
                  <a:t>it</a:t>
                </a:r>
                <a:r>
                  <a:rPr lang="fr-CA" sz="2000" dirty="0">
                    <a:solidFill>
                      <a:srgbClr val="FFFFCC"/>
                    </a:solidFill>
                  </a:rPr>
                  <a:t> </a:t>
                </a:r>
                <a:r>
                  <a:rPr lang="fr-CA" sz="2000" dirty="0" err="1">
                    <a:solidFill>
                      <a:srgbClr val="FFFFCC"/>
                    </a:solidFill>
                  </a:rPr>
                  <a:t>is</a:t>
                </a:r>
                <a:r>
                  <a:rPr lang="fr-CA" sz="2000" dirty="0">
                    <a:solidFill>
                      <a:srgbClr val="FFFFCC"/>
                    </a:solidFill>
                  </a:rPr>
                  <a:t> </a:t>
                </a:r>
                <a:r>
                  <a:rPr lang="fr-CA" sz="2000" dirty="0" err="1">
                    <a:solidFill>
                      <a:srgbClr val="FFFFCC"/>
                    </a:solidFill>
                  </a:rPr>
                  <a:t>probably</a:t>
                </a:r>
                <a:r>
                  <a:rPr lang="fr-CA" sz="2000" dirty="0">
                    <a:solidFill>
                      <a:srgbClr val="FFFFCC"/>
                    </a:solidFill>
                  </a:rPr>
                  <a:t> a single </a:t>
                </a:r>
                <a:r>
                  <a:rPr lang="fr-CA" sz="2000" dirty="0" err="1">
                    <a:solidFill>
                      <a:srgbClr val="FFFFCC"/>
                    </a:solidFill>
                  </a:rPr>
                  <a:t>element</a:t>
                </a:r>
                <a:r>
                  <a:rPr lang="fr-CA" sz="2000" dirty="0">
                    <a:solidFill>
                      <a:srgbClr val="FFFFCC"/>
                    </a:solidFill>
                  </a:rPr>
                  <a:t>, not a </a:t>
                </a:r>
                <a:r>
                  <a:rPr lang="fr-CA" sz="2000" dirty="0" err="1">
                    <a:solidFill>
                      <a:srgbClr val="FFFFCC"/>
                    </a:solidFill>
                  </a:rPr>
                  <a:t>polyatomic</a:t>
                </a:r>
                <a:r>
                  <a:rPr lang="fr-CA" sz="2000" dirty="0">
                    <a:solidFill>
                      <a:srgbClr val="FFFFCC"/>
                    </a:solidFill>
                  </a:rPr>
                  <a:t> ion.</a:t>
                </a:r>
              </a:p>
              <a:p>
                <a:pPr marL="0" indent="0">
                  <a:buNone/>
                </a:pPr>
                <a:endParaRPr lang="fr-CA" sz="2000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fr-CA" sz="2000" dirty="0">
                    <a:solidFill>
                      <a:srgbClr val="FFFFCC"/>
                    </a:solidFill>
                  </a:rPr>
                  <a:t>②‘Criss Cross’ the charges to the </a:t>
                </a:r>
                <a:r>
                  <a:rPr lang="fr-CA" sz="2000" dirty="0" err="1">
                    <a:solidFill>
                      <a:srgbClr val="FFFFCC"/>
                    </a:solidFill>
                  </a:rPr>
                  <a:t>other</a:t>
                </a:r>
                <a:r>
                  <a:rPr lang="fr-CA" sz="2000" dirty="0">
                    <a:solidFill>
                      <a:srgbClr val="FFFFCC"/>
                    </a:solidFill>
                  </a:rPr>
                  <a:t> ion. Lose the +</a:t>
                </a:r>
                <a:r>
                  <a:rPr lang="fr-CA" sz="2000" dirty="0" err="1">
                    <a:solidFill>
                      <a:srgbClr val="FFFFCC"/>
                    </a:solidFill>
                  </a:rPr>
                  <a:t>ve</a:t>
                </a:r>
                <a:r>
                  <a:rPr lang="fr-CA" sz="2000" dirty="0">
                    <a:solidFill>
                      <a:srgbClr val="FFFFCC"/>
                    </a:solidFill>
                  </a:rPr>
                  <a:t> and -</a:t>
                </a:r>
                <a:r>
                  <a:rPr lang="fr-CA" sz="2000" dirty="0" err="1">
                    <a:solidFill>
                      <a:srgbClr val="FFFFCC"/>
                    </a:solidFill>
                  </a:rPr>
                  <a:t>ve</a:t>
                </a:r>
                <a:endParaRPr lang="fr-CA" sz="2000" dirty="0">
                  <a:solidFill>
                    <a:srgbClr val="FFFFCC"/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CA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CA" sz="1800" dirty="0" smtClean="0">
                            <a:solidFill>
                              <a:srgbClr val="FF0000"/>
                            </a:solidFill>
                          </a:rPr>
                          <m:t>Li</m:t>
                        </m:r>
                      </m:e>
                      <m:sup>
                        <m:r>
                          <m:rPr>
                            <m:nor/>
                          </m:rPr>
                          <a:rPr lang="en-CA" sz="1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CA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CA" sz="20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CA" sz="2000" dirty="0">
                            <a:solidFill>
                              <a:srgbClr val="FF0000"/>
                            </a:solidFill>
                          </a:rPr>
                          <m:t>S</m:t>
                        </m:r>
                      </m:e>
                      <m:sup>
                        <m:r>
                          <a:rPr lang="en-CA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p>
                  </m:oMath>
                </a14:m>
                <a:r>
                  <a:rPr lang="fr-CA" sz="2000" dirty="0">
                    <a:solidFill>
                      <a:srgbClr val="FFFFCC"/>
                    </a:solidFill>
                  </a:rPr>
                  <a:t>,</a:t>
                </a:r>
                <a:r>
                  <a:rPr lang="fr-CA" sz="2000" dirty="0">
                    <a:solidFill>
                      <a:schemeClr val="bg1"/>
                    </a:solidFill>
                  </a:rPr>
                  <a:t>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CA" sz="2000" dirty="0">
                            <a:solidFill>
                              <a:srgbClr val="FF0000"/>
                            </a:solidFill>
                          </a:rPr>
                          <m:t>Cu</m:t>
                        </m:r>
                      </m:e>
                      <m:sup>
                        <m:r>
                          <a:rPr lang="en-CA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</m:oMath>
                </a14:m>
                <a:r>
                  <a:rPr lang="en-CA" sz="2000" dirty="0">
                    <a:solidFill>
                      <a:schemeClr val="bg1"/>
                    </a:solidFill>
                  </a:rPr>
                  <a:t> </a:t>
                </a:r>
                <a:r>
                  <a:rPr lang="en-CA" sz="2000" dirty="0">
                    <a:solidFill>
                      <a:srgbClr val="FF0000"/>
                    </a:solidFill>
                  </a:rPr>
                  <a:t>Br</a:t>
                </a:r>
                <a:r>
                  <a:rPr lang="en-CA" sz="2000" baseline="30000" dirty="0">
                    <a:solidFill>
                      <a:srgbClr val="FF0000"/>
                    </a:solidFill>
                  </a:rPr>
                  <a:t>1-</a:t>
                </a:r>
                <a:endParaRPr lang="fr-CA" sz="2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fr-CA" sz="2000" dirty="0">
                    <a:solidFill>
                      <a:schemeClr val="bg1"/>
                    </a:solidFill>
                  </a:rPr>
                  <a:t>							</a:t>
                </a:r>
                <a:r>
                  <a:rPr lang="fr-CA" sz="2000" dirty="0">
                    <a:solidFill>
                      <a:srgbClr val="FFFFCC"/>
                    </a:solidFill>
                  </a:rPr>
                  <a:t>Li</a:t>
                </a:r>
                <a:r>
                  <a:rPr lang="fr-CA" sz="20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fr-CA" sz="2000" dirty="0">
                    <a:solidFill>
                      <a:srgbClr val="FFFFCC"/>
                    </a:solidFill>
                  </a:rPr>
                  <a:t>S</a:t>
                </a:r>
                <a:r>
                  <a:rPr lang="fr-CA" sz="2000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fr-CA" sz="2000" dirty="0">
                    <a:solidFill>
                      <a:srgbClr val="FFFFCC"/>
                    </a:solidFill>
                  </a:rPr>
                  <a:t>,</a:t>
                </a:r>
                <a:r>
                  <a:rPr lang="fr-CA" sz="2000" baseline="-25000" dirty="0">
                    <a:solidFill>
                      <a:srgbClr val="FFFFCC"/>
                    </a:solidFill>
                  </a:rPr>
                  <a:t> </a:t>
                </a:r>
                <a:r>
                  <a:rPr lang="fr-CA" sz="2000" baseline="-25000" dirty="0">
                    <a:solidFill>
                      <a:srgbClr val="FF0000"/>
                    </a:solidFill>
                  </a:rPr>
                  <a:t>     		</a:t>
                </a:r>
                <a:r>
                  <a:rPr lang="fr-CA" sz="2000" dirty="0">
                    <a:solidFill>
                      <a:srgbClr val="FFFFCC"/>
                    </a:solidFill>
                  </a:rPr>
                  <a:t>Cu</a:t>
                </a:r>
                <a:r>
                  <a:rPr lang="fr-CA" sz="2000" baseline="-25000" dirty="0">
                    <a:solidFill>
                      <a:srgbClr val="FF0000"/>
                    </a:solidFill>
                  </a:rPr>
                  <a:t>1</a:t>
                </a:r>
                <a:r>
                  <a:rPr lang="fr-CA" sz="2000" dirty="0">
                    <a:solidFill>
                      <a:srgbClr val="FFFFCC"/>
                    </a:solidFill>
                  </a:rPr>
                  <a:t>Br</a:t>
                </a:r>
                <a:r>
                  <a:rPr lang="fr-CA" sz="2000" baseline="-25000" dirty="0">
                    <a:solidFill>
                      <a:srgbClr val="FF0000"/>
                    </a:solidFill>
                  </a:rPr>
                  <a:t>2		</a:t>
                </a:r>
              </a:p>
              <a:p>
                <a:pPr marL="0" indent="0">
                  <a:buNone/>
                </a:pPr>
                <a:r>
                  <a:rPr lang="fr-CA" sz="2000" dirty="0">
                    <a:solidFill>
                      <a:srgbClr val="FFFFCC"/>
                    </a:solidFill>
                  </a:rPr>
                  <a:t>③Check for </a:t>
                </a:r>
                <a:r>
                  <a:rPr lang="fr-CA" sz="2000" dirty="0" err="1">
                    <a:solidFill>
                      <a:srgbClr val="FFFFCC"/>
                    </a:solidFill>
                  </a:rPr>
                  <a:t>lowest</a:t>
                </a:r>
                <a:r>
                  <a:rPr lang="fr-CA" sz="2000" dirty="0">
                    <a:solidFill>
                      <a:srgbClr val="FFFFCC"/>
                    </a:solidFill>
                  </a:rPr>
                  <a:t> ratio and rewrite (</a:t>
                </a:r>
                <a:r>
                  <a:rPr lang="fr-CA" sz="2000" dirty="0" err="1">
                    <a:solidFill>
                      <a:srgbClr val="FFFFCC"/>
                    </a:solidFill>
                  </a:rPr>
                  <a:t>you</a:t>
                </a:r>
                <a:r>
                  <a:rPr lang="fr-CA" sz="2000" dirty="0">
                    <a:solidFill>
                      <a:srgbClr val="FFFFCC"/>
                    </a:solidFill>
                  </a:rPr>
                  <a:t> </a:t>
                </a:r>
                <a:r>
                  <a:rPr lang="fr-CA" sz="2000" dirty="0" err="1">
                    <a:solidFill>
                      <a:srgbClr val="FFFFCC"/>
                    </a:solidFill>
                  </a:rPr>
                  <a:t>don’t</a:t>
                </a:r>
                <a:r>
                  <a:rPr lang="fr-CA" sz="2000" dirty="0">
                    <a:solidFill>
                      <a:srgbClr val="FFFFCC"/>
                    </a:solidFill>
                  </a:rPr>
                  <a:t> </a:t>
                </a:r>
                <a:r>
                  <a:rPr lang="fr-CA" sz="2000" dirty="0" err="1">
                    <a:solidFill>
                      <a:srgbClr val="FFFFCC"/>
                    </a:solidFill>
                  </a:rPr>
                  <a:t>need</a:t>
                </a:r>
                <a:r>
                  <a:rPr lang="fr-CA" sz="2000" dirty="0">
                    <a:solidFill>
                      <a:srgbClr val="FFFFCC"/>
                    </a:solidFill>
                  </a:rPr>
                  <a:t> to </a:t>
                </a:r>
                <a:r>
                  <a:rPr lang="fr-CA" sz="2000" dirty="0" err="1">
                    <a:solidFill>
                      <a:srgbClr val="FFFFCC"/>
                    </a:solidFill>
                  </a:rPr>
                  <a:t>write</a:t>
                </a:r>
                <a:r>
                  <a:rPr lang="fr-CA" sz="2000" dirty="0">
                    <a:solidFill>
                      <a:srgbClr val="FFFFCC"/>
                    </a:solidFill>
                  </a:rPr>
                  <a:t> in 1s)</a:t>
                </a:r>
              </a:p>
              <a:p>
                <a:pPr marL="0" indent="0" algn="ctr">
                  <a:buNone/>
                </a:pPr>
                <a:r>
                  <a:rPr lang="fr-CA" sz="2000" dirty="0">
                    <a:solidFill>
                      <a:srgbClr val="FFFFCC"/>
                    </a:solidFill>
                  </a:rPr>
                  <a:t>Li</a:t>
                </a:r>
                <a:r>
                  <a:rPr lang="fr-CA" sz="2000" baseline="-25000" dirty="0">
                    <a:solidFill>
                      <a:srgbClr val="FFFFCC"/>
                    </a:solidFill>
                  </a:rPr>
                  <a:t>2</a:t>
                </a:r>
                <a:r>
                  <a:rPr lang="fr-CA" sz="2000" dirty="0">
                    <a:solidFill>
                      <a:srgbClr val="FFFFCC"/>
                    </a:solidFill>
                  </a:rPr>
                  <a:t>S,			CuBr</a:t>
                </a:r>
                <a:r>
                  <a:rPr lang="fr-CA" sz="2000" baseline="-25000" dirty="0">
                    <a:solidFill>
                      <a:srgbClr val="FFFFCC"/>
                    </a:solidFill>
                  </a:rPr>
                  <a:t>2</a:t>
                </a:r>
              </a:p>
              <a:p>
                <a:pPr marL="0" indent="0">
                  <a:buNone/>
                </a:pPr>
                <a:endParaRPr lang="fr-CA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C45A3EDA-CCC9-41E0-83C0-1557652E74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7793" y="1106099"/>
                <a:ext cx="8229600" cy="5263879"/>
              </a:xfrm>
              <a:blipFill>
                <a:blip r:embed="rId3"/>
                <a:stretch>
                  <a:fillRect l="-741" t="-579"/>
                </a:stretch>
              </a:blipFill>
            </p:spPr>
            <p:txBody>
              <a:bodyPr/>
              <a:lstStyle/>
              <a:p>
                <a:r>
                  <a:rPr lang="fr-C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3C79DBF-A724-4C2E-8C06-63DC9B58E11A}"/>
              </a:ext>
            </a:extLst>
          </p:cNvPr>
          <p:cNvCxnSpPr/>
          <p:nvPr/>
        </p:nvCxnSpPr>
        <p:spPr>
          <a:xfrm>
            <a:off x="3627130" y="4837288"/>
            <a:ext cx="410967" cy="1466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E28BC6-2D5D-494E-B04B-E295E81AE5AF}"/>
              </a:ext>
            </a:extLst>
          </p:cNvPr>
          <p:cNvCxnSpPr/>
          <p:nvPr/>
        </p:nvCxnSpPr>
        <p:spPr>
          <a:xfrm flipH="1">
            <a:off x="3627131" y="4852237"/>
            <a:ext cx="410967" cy="1466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146D8B4-5B54-49A0-82B0-586172D0E5E9}"/>
              </a:ext>
            </a:extLst>
          </p:cNvPr>
          <p:cNvCxnSpPr/>
          <p:nvPr/>
        </p:nvCxnSpPr>
        <p:spPr>
          <a:xfrm>
            <a:off x="5116530" y="4837288"/>
            <a:ext cx="452063" cy="1615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39DB197-E454-41DF-8B6A-4D6F92D9FA5A}"/>
              </a:ext>
            </a:extLst>
          </p:cNvPr>
          <p:cNvCxnSpPr>
            <a:cxnSpLocks/>
          </p:cNvCxnSpPr>
          <p:nvPr/>
        </p:nvCxnSpPr>
        <p:spPr>
          <a:xfrm flipH="1">
            <a:off x="5116530" y="4822339"/>
            <a:ext cx="452064" cy="1765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85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 rot="20958339">
            <a:off x="4720153" y="392498"/>
            <a:ext cx="2488367" cy="1607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 Demi" pitchFamily="34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71799"/>
              </p:ext>
            </p:extLst>
          </p:nvPr>
        </p:nvGraphicFramePr>
        <p:xfrm>
          <a:off x="437315" y="1044421"/>
          <a:ext cx="8269369" cy="53664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6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3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2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5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237"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400" dirty="0"/>
                        <a:t>Name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400" dirty="0"/>
                        <a:t>Crossover Method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400" dirty="0"/>
                        <a:t>Check simplest ratio</a:t>
                      </a:r>
                      <a:r>
                        <a:rPr lang="en-CA" altLang="zh-CN" sz="2400" baseline="0" dirty="0"/>
                        <a:t> of ions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400" dirty="0"/>
                        <a:t>Formula</a:t>
                      </a:r>
                      <a:endParaRPr lang="zh-CN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246"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400" dirty="0"/>
                        <a:t>silver chloride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246"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400" dirty="0"/>
                        <a:t>magnesium oxide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246"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400" dirty="0"/>
                        <a:t>aluminum nitride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7246"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400" dirty="0"/>
                        <a:t>calcium iodide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7246"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400" dirty="0"/>
                        <a:t>zinc phosphide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7246"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2400" dirty="0"/>
                        <a:t>gold(III) chloride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1322133"/>
                  </a:ext>
                </a:extLst>
              </a:tr>
            </a:tbl>
          </a:graphicData>
        </a:graphic>
      </p:graphicFrame>
      <p:sp>
        <p:nvSpPr>
          <p:cNvPr id="14" name="Rectangle 6"/>
          <p:cNvSpPr/>
          <p:nvPr/>
        </p:nvSpPr>
        <p:spPr>
          <a:xfrm>
            <a:off x="265645" y="362795"/>
            <a:ext cx="86539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flat" dir="tl"/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</a:rPr>
              <a:t>Writing formulas of simple ionic compounds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9EDB05-CFBA-4C76-B6EE-6DC3BCE37B4C}"/>
              </a:ext>
            </a:extLst>
          </p:cNvPr>
          <p:cNvSpPr txBox="1"/>
          <p:nvPr/>
        </p:nvSpPr>
        <p:spPr>
          <a:xfrm>
            <a:off x="3221989" y="2121322"/>
            <a:ext cx="188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altLang="zh-CN" dirty="0"/>
              <a:t>Ag</a:t>
            </a:r>
            <a:r>
              <a:rPr lang="en-CA" altLang="zh-CN" baseline="30000" dirty="0"/>
              <a:t>1+</a:t>
            </a:r>
            <a:r>
              <a:rPr lang="en-CA" altLang="zh-CN" dirty="0"/>
              <a:t>Cl</a:t>
            </a:r>
            <a:r>
              <a:rPr lang="en-CA" altLang="zh-CN" baseline="30000" dirty="0"/>
              <a:t>1-</a:t>
            </a:r>
            <a:endParaRPr lang="zh-CN" altLang="en-US" baseline="300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C3928C0-F81D-4F57-9692-24D3A6EFCC55}"/>
              </a:ext>
            </a:extLst>
          </p:cNvPr>
          <p:cNvCxnSpPr/>
          <p:nvPr/>
        </p:nvCxnSpPr>
        <p:spPr>
          <a:xfrm>
            <a:off x="3997842" y="2337126"/>
            <a:ext cx="382773" cy="895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07B02DF-EC8B-478C-89EE-841046148C88}"/>
              </a:ext>
            </a:extLst>
          </p:cNvPr>
          <p:cNvCxnSpPr/>
          <p:nvPr/>
        </p:nvCxnSpPr>
        <p:spPr>
          <a:xfrm flipH="1">
            <a:off x="4007145" y="2337126"/>
            <a:ext cx="382773" cy="895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F692BAD-B970-4F75-8037-97F1D4E5E8BC}"/>
              </a:ext>
            </a:extLst>
          </p:cNvPr>
          <p:cNvSpPr txBox="1"/>
          <p:nvPr/>
        </p:nvSpPr>
        <p:spPr>
          <a:xfrm>
            <a:off x="5714472" y="2121322"/>
            <a:ext cx="1190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 Ag</a:t>
            </a:r>
            <a:r>
              <a:rPr lang="en-CA" baseline="-25000" dirty="0">
                <a:solidFill>
                  <a:schemeClr val="accent1"/>
                </a:solidFill>
              </a:rPr>
              <a:t>1</a:t>
            </a:r>
            <a:r>
              <a:rPr lang="en-CA" dirty="0"/>
              <a:t>Cl</a:t>
            </a:r>
            <a:r>
              <a:rPr lang="en-CA" baseline="-25000" dirty="0">
                <a:solidFill>
                  <a:srgbClr val="FF0000"/>
                </a:solidFill>
              </a:rPr>
              <a:t>1</a:t>
            </a:r>
            <a:endParaRPr lang="fr-CA" baseline="-250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7D417A-A5AB-4D5B-98B8-9AB115B7C60D}"/>
              </a:ext>
            </a:extLst>
          </p:cNvPr>
          <p:cNvSpPr txBox="1"/>
          <p:nvPr/>
        </p:nvSpPr>
        <p:spPr>
          <a:xfrm>
            <a:off x="3397425" y="2835499"/>
            <a:ext cx="1531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altLang="zh-CN" dirty="0"/>
              <a:t>Mg</a:t>
            </a:r>
            <a:r>
              <a:rPr lang="en-CA" altLang="zh-CN" baseline="30000" dirty="0"/>
              <a:t>2+</a:t>
            </a:r>
            <a:r>
              <a:rPr lang="en-CA" altLang="zh-CN" dirty="0"/>
              <a:t>O</a:t>
            </a:r>
            <a:r>
              <a:rPr lang="en-CA" altLang="zh-CN" baseline="30000" dirty="0"/>
              <a:t>2-</a:t>
            </a:r>
            <a:endParaRPr lang="zh-CN" altLang="en-US" baseline="30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444137-B146-4271-94CF-15A194AA5935}"/>
              </a:ext>
            </a:extLst>
          </p:cNvPr>
          <p:cNvSpPr txBox="1"/>
          <p:nvPr/>
        </p:nvSpPr>
        <p:spPr>
          <a:xfrm>
            <a:off x="5639240" y="2824900"/>
            <a:ext cx="1031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altLang="zh-CN" dirty="0"/>
              <a:t>Mg</a:t>
            </a:r>
            <a:r>
              <a:rPr lang="en-CA" altLang="zh-CN" baseline="-25000" dirty="0">
                <a:solidFill>
                  <a:schemeClr val="accent1"/>
                </a:solidFill>
              </a:rPr>
              <a:t>1</a:t>
            </a:r>
            <a:r>
              <a:rPr lang="en-CA" altLang="zh-CN" dirty="0"/>
              <a:t>O</a:t>
            </a:r>
            <a:r>
              <a:rPr lang="en-CA" altLang="zh-CN" baseline="-25000" dirty="0">
                <a:solidFill>
                  <a:srgbClr val="FF0000"/>
                </a:solidFill>
              </a:rPr>
              <a:t>1</a:t>
            </a:r>
            <a:endParaRPr lang="zh-CN" altLang="en-US" baseline="-25000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2D4300-11E9-4D6F-A2C2-876EEC63A11B}"/>
              </a:ext>
            </a:extLst>
          </p:cNvPr>
          <p:cNvSpPr txBox="1"/>
          <p:nvPr/>
        </p:nvSpPr>
        <p:spPr>
          <a:xfrm>
            <a:off x="7634175" y="2152460"/>
            <a:ext cx="77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altLang="zh-CN" dirty="0"/>
              <a:t>AgCl</a:t>
            </a:r>
            <a:endParaRPr lang="zh-CN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0A60A2-71CF-4520-AA44-B5750E67F7F7}"/>
              </a:ext>
            </a:extLst>
          </p:cNvPr>
          <p:cNvSpPr txBox="1"/>
          <p:nvPr/>
        </p:nvSpPr>
        <p:spPr>
          <a:xfrm>
            <a:off x="7729863" y="2835499"/>
            <a:ext cx="669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altLang="zh-CN" dirty="0"/>
              <a:t>MgO</a:t>
            </a:r>
            <a:endParaRPr lang="zh-CN" altLang="en-US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AA14423-7332-4B91-9A52-8E929446A37F}"/>
              </a:ext>
            </a:extLst>
          </p:cNvPr>
          <p:cNvCxnSpPr/>
          <p:nvPr/>
        </p:nvCxnSpPr>
        <p:spPr>
          <a:xfrm>
            <a:off x="4097519" y="3006984"/>
            <a:ext cx="345560" cy="1846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9724D71-B526-43D5-9237-FD8450518EAE}"/>
              </a:ext>
            </a:extLst>
          </p:cNvPr>
          <p:cNvCxnSpPr/>
          <p:nvPr/>
        </p:nvCxnSpPr>
        <p:spPr>
          <a:xfrm flipH="1">
            <a:off x="4060306" y="3056397"/>
            <a:ext cx="382773" cy="923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6900B92-75F2-4BBF-8293-AA7FC828D1CB}"/>
              </a:ext>
            </a:extLst>
          </p:cNvPr>
          <p:cNvSpPr txBox="1"/>
          <p:nvPr/>
        </p:nvSpPr>
        <p:spPr>
          <a:xfrm>
            <a:off x="3765252" y="3581548"/>
            <a:ext cx="1010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Al</a:t>
            </a:r>
            <a:r>
              <a:rPr lang="en-CA" baseline="30000" dirty="0"/>
              <a:t>3+</a:t>
            </a:r>
            <a:r>
              <a:rPr lang="en-CA" dirty="0"/>
              <a:t>N</a:t>
            </a:r>
            <a:r>
              <a:rPr lang="en-CA" baseline="30000" dirty="0"/>
              <a:t>3-</a:t>
            </a:r>
            <a:endParaRPr lang="fr-CA" baseline="3000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832960B-6661-4EB0-8733-71D50F78E1E5}"/>
              </a:ext>
            </a:extLst>
          </p:cNvPr>
          <p:cNvCxnSpPr/>
          <p:nvPr/>
        </p:nvCxnSpPr>
        <p:spPr>
          <a:xfrm>
            <a:off x="4051004" y="3766213"/>
            <a:ext cx="295053" cy="1096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A11BBC9-4ECD-4726-B73B-7F239AC72744}"/>
              </a:ext>
            </a:extLst>
          </p:cNvPr>
          <p:cNvCxnSpPr/>
          <p:nvPr/>
        </p:nvCxnSpPr>
        <p:spPr>
          <a:xfrm flipH="1">
            <a:off x="4008475" y="3766214"/>
            <a:ext cx="401378" cy="1096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F6FFD80-C5F3-4588-B4C9-B7C633BEE17C}"/>
              </a:ext>
            </a:extLst>
          </p:cNvPr>
          <p:cNvSpPr txBox="1"/>
          <p:nvPr/>
        </p:nvSpPr>
        <p:spPr>
          <a:xfrm>
            <a:off x="5788097" y="3570499"/>
            <a:ext cx="88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altLang="zh-CN" dirty="0"/>
              <a:t>Al</a:t>
            </a:r>
            <a:r>
              <a:rPr lang="en-CA" altLang="zh-CN" baseline="-25000" dirty="0">
                <a:solidFill>
                  <a:schemeClr val="accent1"/>
                </a:solidFill>
              </a:rPr>
              <a:t>1</a:t>
            </a:r>
            <a:r>
              <a:rPr lang="en-CA" altLang="zh-CN" dirty="0"/>
              <a:t>N</a:t>
            </a:r>
            <a:r>
              <a:rPr lang="en-CA" altLang="zh-CN" baseline="-25000" dirty="0">
                <a:solidFill>
                  <a:srgbClr val="FF0000"/>
                </a:solidFill>
              </a:rPr>
              <a:t>1</a:t>
            </a:r>
            <a:endParaRPr lang="zh-CN" altLang="en-US" baseline="-25000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D9C3FA9-CE0D-4D22-9371-6CA40A9CA9B5}"/>
              </a:ext>
            </a:extLst>
          </p:cNvPr>
          <p:cNvSpPr txBox="1"/>
          <p:nvPr/>
        </p:nvSpPr>
        <p:spPr>
          <a:xfrm>
            <a:off x="7634175" y="3590245"/>
            <a:ext cx="712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altLang="zh-CN" dirty="0" err="1"/>
              <a:t>AlN</a:t>
            </a:r>
            <a:endParaRPr lang="zh-CN" altLang="en-US" baseline="-25000" dirty="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334DB89-E4B0-43F5-A1B3-3FAC35442A02}"/>
              </a:ext>
            </a:extLst>
          </p:cNvPr>
          <p:cNvSpPr txBox="1"/>
          <p:nvPr/>
        </p:nvSpPr>
        <p:spPr>
          <a:xfrm>
            <a:off x="3765252" y="4306186"/>
            <a:ext cx="1010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Ca</a:t>
            </a:r>
            <a:r>
              <a:rPr lang="en-CA" baseline="30000" dirty="0"/>
              <a:t>2+</a:t>
            </a:r>
            <a:r>
              <a:rPr lang="en-CA" dirty="0"/>
              <a:t>I</a:t>
            </a:r>
            <a:r>
              <a:rPr lang="en-CA" baseline="30000" dirty="0"/>
              <a:t>1-</a:t>
            </a:r>
            <a:endParaRPr lang="fr-CA" baseline="30000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4E657D7-BB5B-4585-9A56-FE0B72E16A5D}"/>
              </a:ext>
            </a:extLst>
          </p:cNvPr>
          <p:cNvCxnSpPr/>
          <p:nvPr/>
        </p:nvCxnSpPr>
        <p:spPr>
          <a:xfrm>
            <a:off x="4097519" y="4433777"/>
            <a:ext cx="283096" cy="1488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E8000CF-A10D-4F5D-9261-49935031F9AA}"/>
              </a:ext>
            </a:extLst>
          </p:cNvPr>
          <p:cNvCxnSpPr/>
          <p:nvPr/>
        </p:nvCxnSpPr>
        <p:spPr>
          <a:xfrm flipH="1">
            <a:off x="4097519" y="4433777"/>
            <a:ext cx="248538" cy="1488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E53FD58-0FEC-432B-9FC3-94BDD24ACECC}"/>
              </a:ext>
            </a:extLst>
          </p:cNvPr>
          <p:cNvSpPr txBox="1"/>
          <p:nvPr/>
        </p:nvSpPr>
        <p:spPr>
          <a:xfrm>
            <a:off x="5922335" y="4316098"/>
            <a:ext cx="882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Ca</a:t>
            </a:r>
            <a:r>
              <a:rPr lang="en-CA" baseline="-25000" dirty="0">
                <a:solidFill>
                  <a:schemeClr val="accent1"/>
                </a:solidFill>
              </a:rPr>
              <a:t>1</a:t>
            </a:r>
            <a:r>
              <a:rPr lang="en-CA" dirty="0"/>
              <a:t>I</a:t>
            </a:r>
            <a:r>
              <a:rPr lang="en-CA" baseline="-25000" dirty="0">
                <a:solidFill>
                  <a:srgbClr val="FF0000"/>
                </a:solidFill>
              </a:rPr>
              <a:t>2</a:t>
            </a:r>
            <a:endParaRPr lang="fr-CA" baseline="-25000" dirty="0">
              <a:solidFill>
                <a:srgbClr val="FF000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0609097-A1AF-4494-8EEC-AE0730550DA6}"/>
              </a:ext>
            </a:extLst>
          </p:cNvPr>
          <p:cNvSpPr txBox="1"/>
          <p:nvPr/>
        </p:nvSpPr>
        <p:spPr>
          <a:xfrm>
            <a:off x="7729863" y="4344991"/>
            <a:ext cx="669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CaI</a:t>
            </a:r>
            <a:r>
              <a:rPr lang="en-CA" baseline="-25000" dirty="0"/>
              <a:t>2</a:t>
            </a:r>
            <a:endParaRPr lang="fr-CA" baseline="-250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9FB005E-B1C4-48F7-9116-99DABA1D526B}"/>
              </a:ext>
            </a:extLst>
          </p:cNvPr>
          <p:cNvSpPr txBox="1"/>
          <p:nvPr/>
        </p:nvSpPr>
        <p:spPr>
          <a:xfrm>
            <a:off x="3776220" y="5067818"/>
            <a:ext cx="950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Zn</a:t>
            </a:r>
            <a:r>
              <a:rPr lang="en-CA" baseline="30000" dirty="0"/>
              <a:t>2+</a:t>
            </a:r>
            <a:r>
              <a:rPr lang="en-CA" dirty="0"/>
              <a:t>P</a:t>
            </a:r>
            <a:r>
              <a:rPr lang="en-CA" baseline="30000" dirty="0"/>
              <a:t>3-</a:t>
            </a:r>
            <a:endParaRPr lang="fr-CA" baseline="30000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07893BD-CC13-4D4B-858F-A333819E3C82}"/>
              </a:ext>
            </a:extLst>
          </p:cNvPr>
          <p:cNvCxnSpPr/>
          <p:nvPr/>
        </p:nvCxnSpPr>
        <p:spPr>
          <a:xfrm>
            <a:off x="4162969" y="5252484"/>
            <a:ext cx="246884" cy="850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5E4B456-9BE6-400F-8A19-4B7A62BA3EDC}"/>
              </a:ext>
            </a:extLst>
          </p:cNvPr>
          <p:cNvCxnSpPr/>
          <p:nvPr/>
        </p:nvCxnSpPr>
        <p:spPr>
          <a:xfrm flipH="1">
            <a:off x="4097519" y="5252484"/>
            <a:ext cx="248538" cy="850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486AB625-48A8-434A-AA8D-52D769C5BAED}"/>
              </a:ext>
            </a:extLst>
          </p:cNvPr>
          <p:cNvSpPr txBox="1"/>
          <p:nvPr/>
        </p:nvSpPr>
        <p:spPr>
          <a:xfrm>
            <a:off x="5801525" y="5035921"/>
            <a:ext cx="101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Zn</a:t>
            </a:r>
            <a:r>
              <a:rPr lang="en-CA" baseline="-25000" dirty="0">
                <a:solidFill>
                  <a:schemeClr val="accent1"/>
                </a:solidFill>
              </a:rPr>
              <a:t>3</a:t>
            </a:r>
            <a:r>
              <a:rPr lang="en-CA" dirty="0"/>
              <a:t>P</a:t>
            </a:r>
            <a:r>
              <a:rPr lang="en-CA" baseline="-25000" dirty="0">
                <a:solidFill>
                  <a:srgbClr val="FF0000"/>
                </a:solidFill>
              </a:rPr>
              <a:t>2</a:t>
            </a:r>
            <a:endParaRPr lang="fr-CA" baseline="-25000" dirty="0">
              <a:solidFill>
                <a:srgbClr val="FF000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4ACA751-F3FB-4F5E-843A-028C6166F07A}"/>
              </a:ext>
            </a:extLst>
          </p:cNvPr>
          <p:cNvSpPr txBox="1"/>
          <p:nvPr/>
        </p:nvSpPr>
        <p:spPr>
          <a:xfrm>
            <a:off x="7634175" y="5070267"/>
            <a:ext cx="77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Zn</a:t>
            </a:r>
            <a:r>
              <a:rPr lang="en-CA" baseline="-25000" dirty="0"/>
              <a:t>3</a:t>
            </a:r>
            <a:r>
              <a:rPr lang="en-CA" dirty="0"/>
              <a:t>P</a:t>
            </a:r>
            <a:r>
              <a:rPr lang="en-CA" baseline="-25000" dirty="0"/>
              <a:t>2</a:t>
            </a:r>
            <a:endParaRPr lang="fr-CA" baseline="-250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646BDB9-35D2-4B1A-9C29-A965C520672B}"/>
              </a:ext>
            </a:extLst>
          </p:cNvPr>
          <p:cNvSpPr txBox="1"/>
          <p:nvPr/>
        </p:nvSpPr>
        <p:spPr>
          <a:xfrm>
            <a:off x="3686337" y="5856860"/>
            <a:ext cx="1045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Au</a:t>
            </a:r>
            <a:r>
              <a:rPr lang="en-CA" baseline="30000" dirty="0"/>
              <a:t>3+</a:t>
            </a:r>
            <a:r>
              <a:rPr lang="en-CA" dirty="0"/>
              <a:t>Cl</a:t>
            </a:r>
            <a:r>
              <a:rPr lang="en-CA" baseline="30000" dirty="0"/>
              <a:t>1-</a:t>
            </a:r>
            <a:endParaRPr lang="fr-CA" baseline="30000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3F211970-C6A1-4726-880D-123C3CED9BAA}"/>
              </a:ext>
            </a:extLst>
          </p:cNvPr>
          <p:cNvCxnSpPr/>
          <p:nvPr/>
        </p:nvCxnSpPr>
        <p:spPr>
          <a:xfrm>
            <a:off x="4060306" y="6041526"/>
            <a:ext cx="349547" cy="1040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3D17EC2-546B-46BE-AA0B-57F5B62D5E57}"/>
              </a:ext>
            </a:extLst>
          </p:cNvPr>
          <p:cNvCxnSpPr/>
          <p:nvPr/>
        </p:nvCxnSpPr>
        <p:spPr>
          <a:xfrm flipH="1">
            <a:off x="3997842" y="6041526"/>
            <a:ext cx="382773" cy="1040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40A32C18-5599-4623-989F-53A90B2A0B56}"/>
              </a:ext>
            </a:extLst>
          </p:cNvPr>
          <p:cNvSpPr txBox="1"/>
          <p:nvPr/>
        </p:nvSpPr>
        <p:spPr>
          <a:xfrm>
            <a:off x="5788096" y="5854268"/>
            <a:ext cx="88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Au</a:t>
            </a:r>
            <a:r>
              <a:rPr lang="en-CA" baseline="-25000" dirty="0">
                <a:solidFill>
                  <a:schemeClr val="accent1"/>
                </a:solidFill>
              </a:rPr>
              <a:t>1</a:t>
            </a:r>
            <a:r>
              <a:rPr lang="en-CA" dirty="0"/>
              <a:t>Cl</a:t>
            </a:r>
            <a:r>
              <a:rPr lang="en-CA" baseline="-25000" dirty="0">
                <a:solidFill>
                  <a:srgbClr val="FF0000"/>
                </a:solidFill>
              </a:rPr>
              <a:t>3</a:t>
            </a:r>
            <a:endParaRPr lang="fr-CA" baseline="-25000" dirty="0">
              <a:solidFill>
                <a:srgbClr val="FF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57838DB-EC4F-4241-9868-3C4860A2DE9F}"/>
              </a:ext>
            </a:extLst>
          </p:cNvPr>
          <p:cNvSpPr txBox="1"/>
          <p:nvPr/>
        </p:nvSpPr>
        <p:spPr>
          <a:xfrm>
            <a:off x="7634174" y="5854268"/>
            <a:ext cx="776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AuCl</a:t>
            </a:r>
            <a:r>
              <a:rPr lang="en-CA" baseline="-25000" dirty="0"/>
              <a:t>3</a:t>
            </a:r>
            <a:endParaRPr lang="fr-CA" baseline="-25000" dirty="0"/>
          </a:p>
        </p:txBody>
      </p:sp>
    </p:spTree>
    <p:extLst>
      <p:ext uri="{BB962C8B-B14F-4D97-AF65-F5344CB8AC3E}">
        <p14:creationId xmlns:p14="http://schemas.microsoft.com/office/powerpoint/2010/main" val="360117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E40D028-7B8D-4FD8-949A-7210C2A8A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7095"/>
            <a:ext cx="82296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sunset" dir="t"/>
          </a:scene3d>
          <a:sp3d prstMaterial="matte">
            <a:bevelT w="190500" h="38100"/>
          </a:sp3d>
        </p:spPr>
        <p:txBody>
          <a:bodyPr>
            <a:normAutofit fontScale="90000"/>
            <a:sp3d extrusionH="57150">
              <a:bevelT w="38100" h="38100"/>
            </a:sp3d>
          </a:bodyPr>
          <a:lstStyle/>
          <a:p>
            <a:r>
              <a:rPr lang="en-CA" sz="3600" b="1" dirty="0">
                <a:ln w="9525">
                  <a:noFill/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Rules for writing polyatomic ionic compounds formulae</a:t>
            </a:r>
            <a:endParaRPr lang="fr-CA" sz="3600" b="1" dirty="0">
              <a:ln w="9525">
                <a:noFill/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BC8FDB-9AD2-4412-AF00-D8DD692AB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739"/>
            <a:ext cx="8229600" cy="5476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>
                <a:solidFill>
                  <a:srgbClr val="FFFFCC"/>
                </a:solidFill>
              </a:rPr>
              <a:t>① Polyatomic ions are a group of atoms that work as a single unit and carry</a:t>
            </a:r>
          </a:p>
          <a:p>
            <a:pPr marL="0" indent="0">
              <a:buNone/>
            </a:pPr>
            <a:r>
              <a:rPr lang="en-CA" sz="2000" dirty="0">
                <a:solidFill>
                  <a:srgbClr val="FFFFCC"/>
                </a:solidFill>
              </a:rPr>
              <a:t>	  an over all charge. Here are some of the more common ones. </a:t>
            </a:r>
            <a:endParaRPr lang="fr-CA" sz="2000" dirty="0">
              <a:solidFill>
                <a:srgbClr val="FFFFCC"/>
              </a:solidFill>
            </a:endParaRPr>
          </a:p>
          <a:p>
            <a:pPr marL="0" indent="0">
              <a:buNone/>
            </a:pPr>
            <a:endParaRPr lang="fr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CA" sz="2000" dirty="0">
                <a:solidFill>
                  <a:srgbClr val="FFFFCC"/>
                </a:solidFill>
              </a:rPr>
              <a:t>② </a:t>
            </a:r>
            <a:r>
              <a:rPr lang="fr-CA" sz="2000" dirty="0" err="1">
                <a:solidFill>
                  <a:srgbClr val="FFFFCC"/>
                </a:solidFill>
              </a:rPr>
              <a:t>Each</a:t>
            </a:r>
            <a:r>
              <a:rPr lang="fr-CA" sz="2000" dirty="0">
                <a:solidFill>
                  <a:srgbClr val="FFFFCC"/>
                </a:solidFill>
              </a:rPr>
              <a:t> </a:t>
            </a:r>
            <a:r>
              <a:rPr lang="fr-CA" sz="2000" dirty="0" err="1">
                <a:solidFill>
                  <a:srgbClr val="FFFFCC"/>
                </a:solidFill>
              </a:rPr>
              <a:t>is</a:t>
            </a:r>
            <a:r>
              <a:rPr lang="fr-CA" sz="2000" dirty="0">
                <a:solidFill>
                  <a:srgbClr val="FFFFCC"/>
                </a:solidFill>
              </a:rPr>
              <a:t> a </a:t>
            </a:r>
            <a:r>
              <a:rPr lang="fr-CA" sz="2000" dirty="0" err="1">
                <a:solidFill>
                  <a:srgbClr val="FFFFCC"/>
                </a:solidFill>
              </a:rPr>
              <a:t>complete</a:t>
            </a:r>
            <a:r>
              <a:rPr lang="fr-CA" sz="2000" dirty="0">
                <a:solidFill>
                  <a:srgbClr val="FFFFCC"/>
                </a:solidFill>
              </a:rPr>
              <a:t> unit. Do not break  </a:t>
            </a:r>
            <a:r>
              <a:rPr lang="fr-CA" sz="2000" dirty="0" err="1">
                <a:solidFill>
                  <a:srgbClr val="FFFFCC"/>
                </a:solidFill>
              </a:rPr>
              <a:t>it</a:t>
            </a:r>
            <a:r>
              <a:rPr lang="fr-CA" sz="2000" dirty="0">
                <a:solidFill>
                  <a:srgbClr val="FFFFCC"/>
                </a:solidFill>
              </a:rPr>
              <a:t> up or change the </a:t>
            </a:r>
            <a:r>
              <a:rPr lang="fr-CA" sz="2000" dirty="0" err="1">
                <a:solidFill>
                  <a:srgbClr val="FFFFCC"/>
                </a:solidFill>
              </a:rPr>
              <a:t>numbers</a:t>
            </a:r>
            <a:r>
              <a:rPr lang="fr-CA" sz="2000" dirty="0">
                <a:solidFill>
                  <a:srgbClr val="FFFFCC"/>
                </a:solidFill>
              </a:rPr>
              <a:t>.</a:t>
            </a:r>
          </a:p>
          <a:p>
            <a:pPr marL="0" indent="0">
              <a:buNone/>
            </a:pPr>
            <a:r>
              <a:rPr lang="fr-CA" sz="2000" dirty="0">
                <a:solidFill>
                  <a:srgbClr val="FFFFCC"/>
                </a:solidFill>
              </a:rPr>
              <a:t>③ Use charges </a:t>
            </a:r>
            <a:r>
              <a:rPr lang="fr-CA" sz="2000" dirty="0" err="1">
                <a:solidFill>
                  <a:srgbClr val="FFFFCC"/>
                </a:solidFill>
              </a:rPr>
              <a:t>just</a:t>
            </a:r>
            <a:r>
              <a:rPr lang="fr-CA" sz="2000" dirty="0">
                <a:solidFill>
                  <a:srgbClr val="FFFFCC"/>
                </a:solidFill>
              </a:rPr>
              <a:t> like </a:t>
            </a:r>
            <a:r>
              <a:rPr lang="fr-CA" sz="2000" dirty="0" err="1">
                <a:solidFill>
                  <a:srgbClr val="FFFFCC"/>
                </a:solidFill>
              </a:rPr>
              <a:t>with</a:t>
            </a:r>
            <a:r>
              <a:rPr lang="fr-CA" sz="2000" dirty="0">
                <a:solidFill>
                  <a:srgbClr val="FFFFCC"/>
                </a:solidFill>
              </a:rPr>
              <a:t> </a:t>
            </a:r>
            <a:r>
              <a:rPr lang="fr-CA" sz="2000" dirty="0" err="1">
                <a:solidFill>
                  <a:srgbClr val="FFFFCC"/>
                </a:solidFill>
              </a:rPr>
              <a:t>regular</a:t>
            </a:r>
            <a:r>
              <a:rPr lang="fr-CA" sz="2000" dirty="0">
                <a:solidFill>
                  <a:srgbClr val="FFFFCC"/>
                </a:solidFill>
              </a:rPr>
              <a:t> </a:t>
            </a:r>
            <a:r>
              <a:rPr lang="fr-CA" sz="2000" dirty="0" err="1">
                <a:solidFill>
                  <a:srgbClr val="FFFFCC"/>
                </a:solidFill>
              </a:rPr>
              <a:t>ionic</a:t>
            </a:r>
            <a:r>
              <a:rPr lang="fr-CA" sz="2000" dirty="0">
                <a:solidFill>
                  <a:srgbClr val="FFFFCC"/>
                </a:solidFill>
              </a:rPr>
              <a:t> compounds.</a:t>
            </a:r>
          </a:p>
          <a:p>
            <a:pPr marL="0" indent="0">
              <a:buNone/>
            </a:pPr>
            <a:r>
              <a:rPr lang="fr-CA" sz="2000" dirty="0">
                <a:solidFill>
                  <a:srgbClr val="FFFFCC"/>
                </a:solidFill>
              </a:rPr>
              <a:t>④ Most end in </a:t>
            </a:r>
            <a:r>
              <a:rPr lang="fr-CA" sz="2000" dirty="0"/>
              <a:t>–</a:t>
            </a:r>
            <a:r>
              <a:rPr lang="fr-CA" sz="2000" dirty="0" err="1"/>
              <a:t>ate</a:t>
            </a:r>
            <a:r>
              <a:rPr lang="fr-CA" sz="2000" dirty="0"/>
              <a:t> </a:t>
            </a:r>
            <a:r>
              <a:rPr lang="fr-CA" sz="2000" dirty="0">
                <a:solidFill>
                  <a:srgbClr val="FFFFCC"/>
                </a:solidFill>
              </a:rPr>
              <a:t>or</a:t>
            </a:r>
            <a:r>
              <a:rPr lang="fr-CA" sz="2000" dirty="0">
                <a:solidFill>
                  <a:schemeClr val="bg1"/>
                </a:solidFill>
              </a:rPr>
              <a:t> </a:t>
            </a:r>
            <a:r>
              <a:rPr lang="fr-CA" sz="2000" dirty="0"/>
              <a:t>–ite </a:t>
            </a:r>
            <a:r>
              <a:rPr lang="fr-CA" sz="2000" dirty="0" err="1">
                <a:solidFill>
                  <a:srgbClr val="FFFFCC"/>
                </a:solidFill>
              </a:rPr>
              <a:t>only</a:t>
            </a:r>
            <a:r>
              <a:rPr lang="fr-CA" sz="2000" dirty="0">
                <a:solidFill>
                  <a:srgbClr val="FFFFCC"/>
                </a:solidFill>
              </a:rPr>
              <a:t> a few have </a:t>
            </a:r>
            <a:r>
              <a:rPr lang="fr-CA" sz="2000" dirty="0"/>
              <a:t>–ide </a:t>
            </a:r>
            <a:r>
              <a:rPr lang="fr-CA" sz="2000" dirty="0" err="1">
                <a:solidFill>
                  <a:srgbClr val="FFFFCC"/>
                </a:solidFill>
              </a:rPr>
              <a:t>endings</a:t>
            </a:r>
            <a:r>
              <a:rPr lang="fr-CA" sz="2000" dirty="0">
                <a:solidFill>
                  <a:srgbClr val="FFFFCC"/>
                </a:solidFill>
              </a:rPr>
              <a:t>.</a:t>
            </a:r>
          </a:p>
          <a:p>
            <a:pPr marL="0" indent="0">
              <a:buNone/>
            </a:pPr>
            <a:r>
              <a:rPr lang="fr-CA" sz="2000" dirty="0">
                <a:solidFill>
                  <a:srgbClr val="FFFFCC"/>
                </a:solidFill>
              </a:rPr>
              <a:t>⑤</a:t>
            </a:r>
            <a:r>
              <a:rPr lang="fr-CA" sz="2000" dirty="0">
                <a:solidFill>
                  <a:schemeClr val="bg1"/>
                </a:solidFill>
              </a:rPr>
              <a:t> </a:t>
            </a:r>
            <a:r>
              <a:rPr lang="fr-CA" sz="2000" dirty="0"/>
              <a:t>NH</a:t>
            </a:r>
            <a:r>
              <a:rPr lang="fr-CA" sz="2000" baseline="30000" dirty="0"/>
              <a:t>4+</a:t>
            </a:r>
            <a:r>
              <a:rPr lang="fr-CA" sz="2000" baseline="30000" dirty="0">
                <a:solidFill>
                  <a:schemeClr val="bg1"/>
                </a:solidFill>
              </a:rPr>
              <a:t> </a:t>
            </a:r>
            <a:r>
              <a:rPr lang="fr-CA" sz="2000" dirty="0">
                <a:solidFill>
                  <a:srgbClr val="FFFFCC"/>
                </a:solidFill>
              </a:rPr>
              <a:t>or</a:t>
            </a:r>
            <a:r>
              <a:rPr lang="fr-CA" sz="2000" dirty="0">
                <a:solidFill>
                  <a:schemeClr val="bg1"/>
                </a:solidFill>
              </a:rPr>
              <a:t> </a:t>
            </a:r>
            <a:r>
              <a:rPr lang="fr-CA" sz="2000" dirty="0"/>
              <a:t>Ammonium</a:t>
            </a:r>
            <a:r>
              <a:rPr lang="fr-CA" sz="2000" dirty="0">
                <a:solidFill>
                  <a:schemeClr val="bg1"/>
                </a:solidFill>
              </a:rPr>
              <a:t> </a:t>
            </a:r>
            <a:r>
              <a:rPr lang="fr-CA" sz="2000" dirty="0" err="1">
                <a:solidFill>
                  <a:srgbClr val="FFFFCC"/>
                </a:solidFill>
              </a:rPr>
              <a:t>is</a:t>
            </a:r>
            <a:r>
              <a:rPr lang="fr-CA" sz="2000" dirty="0">
                <a:solidFill>
                  <a:srgbClr val="FFFFCC"/>
                </a:solidFill>
              </a:rPr>
              <a:t> the </a:t>
            </a:r>
            <a:r>
              <a:rPr lang="fr-CA" sz="2000" dirty="0" err="1">
                <a:solidFill>
                  <a:srgbClr val="FFFFCC"/>
                </a:solidFill>
              </a:rPr>
              <a:t>only</a:t>
            </a:r>
            <a:r>
              <a:rPr lang="fr-CA" sz="2000" dirty="0">
                <a:solidFill>
                  <a:srgbClr val="FFFFCC"/>
                </a:solidFill>
              </a:rPr>
              <a:t> positive </a:t>
            </a:r>
            <a:r>
              <a:rPr lang="fr-CA" sz="2000" dirty="0" err="1">
                <a:solidFill>
                  <a:srgbClr val="FFFFCC"/>
                </a:solidFill>
              </a:rPr>
              <a:t>polyatomic</a:t>
            </a:r>
            <a:r>
              <a:rPr lang="fr-CA" sz="2000" dirty="0">
                <a:solidFill>
                  <a:srgbClr val="FFFFCC"/>
                </a:solidFill>
              </a:rPr>
              <a:t> ion in the group.</a:t>
            </a:r>
          </a:p>
          <a:p>
            <a:pPr marL="0" indent="0">
              <a:buNone/>
            </a:pPr>
            <a:endParaRPr lang="fr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CA" sz="1600" dirty="0" err="1">
                <a:solidFill>
                  <a:srgbClr val="FFFFCC"/>
                </a:solidFill>
              </a:rPr>
              <a:t>Eg</a:t>
            </a:r>
            <a:r>
              <a:rPr lang="fr-CA" sz="1600" dirty="0">
                <a:solidFill>
                  <a:srgbClr val="FFFFCC"/>
                </a:solidFill>
              </a:rPr>
              <a:t>: Ammonium Chloride     NH</a:t>
            </a:r>
            <a:r>
              <a:rPr lang="fr-CA" sz="1600" baseline="30000" dirty="0">
                <a:solidFill>
                  <a:srgbClr val="FFFFCC"/>
                </a:solidFill>
              </a:rPr>
              <a:t>4+ </a:t>
            </a:r>
            <a:r>
              <a:rPr lang="fr-CA" sz="1600" dirty="0">
                <a:solidFill>
                  <a:srgbClr val="FFFFCC"/>
                </a:solidFill>
              </a:rPr>
              <a:t>Cl</a:t>
            </a:r>
            <a:r>
              <a:rPr lang="fr-CA" sz="1600" baseline="30000" dirty="0">
                <a:solidFill>
                  <a:srgbClr val="FFFFCC"/>
                </a:solidFill>
              </a:rPr>
              <a:t>1-</a:t>
            </a:r>
            <a:r>
              <a:rPr lang="fr-CA" sz="1600" dirty="0">
                <a:solidFill>
                  <a:schemeClr val="bg1"/>
                </a:solidFill>
              </a:rPr>
              <a:t>       </a:t>
            </a:r>
            <a:r>
              <a:rPr lang="fr-CA" sz="1600" dirty="0">
                <a:solidFill>
                  <a:srgbClr val="FFFFCC"/>
                </a:solidFill>
              </a:rPr>
              <a:t>NHCl</a:t>
            </a:r>
            <a:r>
              <a:rPr lang="fr-CA" sz="1600" baseline="-25000" dirty="0">
                <a:solidFill>
                  <a:srgbClr val="FFFFCC"/>
                </a:solidFill>
              </a:rPr>
              <a:t>4 </a:t>
            </a:r>
            <a:r>
              <a:rPr lang="fr-CA" sz="1600" baseline="-25000" dirty="0">
                <a:solidFill>
                  <a:schemeClr val="bg1"/>
                </a:solidFill>
              </a:rPr>
              <a:t>  </a:t>
            </a:r>
          </a:p>
          <a:p>
            <a:pPr marL="0" indent="0">
              <a:buNone/>
            </a:pPr>
            <a:r>
              <a:rPr lang="fr-CA" sz="1600" baseline="-25000" dirty="0">
                <a:solidFill>
                  <a:schemeClr val="bg1"/>
                </a:solidFill>
              </a:rPr>
              <a:t>          </a:t>
            </a:r>
            <a:r>
              <a:rPr lang="fr-CA" sz="1600" dirty="0">
                <a:solidFill>
                  <a:srgbClr val="FFFFCC"/>
                </a:solidFill>
              </a:rPr>
              <a:t>Copper(II)  Nitrate         Cu</a:t>
            </a:r>
            <a:r>
              <a:rPr lang="fr-CA" sz="1600" baseline="30000" dirty="0">
                <a:solidFill>
                  <a:srgbClr val="FFFFCC"/>
                </a:solidFill>
              </a:rPr>
              <a:t>2+ </a:t>
            </a:r>
            <a:r>
              <a:rPr lang="fr-CA" sz="1600" dirty="0">
                <a:solidFill>
                  <a:srgbClr val="FFFFCC"/>
                </a:solidFill>
              </a:rPr>
              <a:t>NO</a:t>
            </a:r>
            <a:r>
              <a:rPr lang="fr-CA" sz="1600" baseline="-25000" dirty="0">
                <a:solidFill>
                  <a:srgbClr val="FFFFCC"/>
                </a:solidFill>
              </a:rPr>
              <a:t>3</a:t>
            </a:r>
            <a:r>
              <a:rPr lang="fr-CA" sz="1600" baseline="30000" dirty="0">
                <a:solidFill>
                  <a:srgbClr val="FFFFCC"/>
                </a:solidFill>
              </a:rPr>
              <a:t>1-</a:t>
            </a:r>
            <a:r>
              <a:rPr lang="fr-CA" sz="1600" baseline="30000" dirty="0">
                <a:solidFill>
                  <a:schemeClr val="bg1"/>
                </a:solidFill>
              </a:rPr>
              <a:t>	       </a:t>
            </a:r>
            <a:r>
              <a:rPr lang="fr-CA" sz="1600" dirty="0">
                <a:solidFill>
                  <a:schemeClr val="bg1"/>
                </a:solidFill>
              </a:rPr>
              <a:t> </a:t>
            </a:r>
            <a:r>
              <a:rPr lang="fr-CA" sz="1600" dirty="0">
                <a:solidFill>
                  <a:srgbClr val="FFFFCC"/>
                </a:solidFill>
              </a:rPr>
              <a:t>Cu</a:t>
            </a:r>
            <a:r>
              <a:rPr lang="fr-CA" sz="1600" dirty="0"/>
              <a:t>(</a:t>
            </a:r>
            <a:r>
              <a:rPr lang="fr-CA" sz="1600" dirty="0">
                <a:solidFill>
                  <a:srgbClr val="FFFFCC"/>
                </a:solidFill>
              </a:rPr>
              <a:t>NO</a:t>
            </a:r>
            <a:r>
              <a:rPr lang="fr-CA" sz="1600" baseline="-25000" dirty="0">
                <a:solidFill>
                  <a:schemeClr val="bg1"/>
                </a:solidFill>
              </a:rPr>
              <a:t>3</a:t>
            </a:r>
            <a:r>
              <a:rPr lang="fr-CA" sz="1600" dirty="0"/>
              <a:t>)</a:t>
            </a:r>
            <a:r>
              <a:rPr lang="fr-CA" sz="1600" baseline="-25000" dirty="0"/>
              <a:t>2</a:t>
            </a:r>
            <a:r>
              <a:rPr lang="fr-CA" sz="1600" dirty="0"/>
              <a:t>  </a:t>
            </a:r>
            <a:r>
              <a:rPr lang="fr-CA" sz="1200" dirty="0">
                <a:solidFill>
                  <a:srgbClr val="FFFFCC"/>
                </a:solidFill>
              </a:rPr>
              <a:t>(Notice </a:t>
            </a:r>
            <a:r>
              <a:rPr lang="fr-CA" sz="1200" dirty="0" err="1">
                <a:solidFill>
                  <a:srgbClr val="FFFFCC"/>
                </a:solidFill>
              </a:rPr>
              <a:t>that</a:t>
            </a:r>
            <a:r>
              <a:rPr lang="fr-CA" sz="1200" dirty="0">
                <a:solidFill>
                  <a:srgbClr val="FFFFCC"/>
                </a:solidFill>
              </a:rPr>
              <a:t> </a:t>
            </a:r>
            <a:r>
              <a:rPr lang="fr-CA" sz="1200" dirty="0" err="1">
                <a:solidFill>
                  <a:srgbClr val="FFFFCC"/>
                </a:solidFill>
              </a:rPr>
              <a:t>because</a:t>
            </a:r>
            <a:r>
              <a:rPr lang="fr-CA" sz="1200" dirty="0">
                <a:solidFill>
                  <a:srgbClr val="FFFFCC"/>
                </a:solidFill>
              </a:rPr>
              <a:t> </a:t>
            </a:r>
            <a:r>
              <a:rPr lang="fr-CA" sz="1200" dirty="0" err="1">
                <a:solidFill>
                  <a:srgbClr val="FFFFCC"/>
                </a:solidFill>
              </a:rPr>
              <a:t>we</a:t>
            </a:r>
            <a:r>
              <a:rPr lang="fr-CA" sz="1200" dirty="0">
                <a:solidFill>
                  <a:srgbClr val="FFFFCC"/>
                </a:solidFill>
              </a:rPr>
              <a:t> </a:t>
            </a:r>
            <a:r>
              <a:rPr lang="fr-CA" sz="1200" dirty="0" err="1">
                <a:solidFill>
                  <a:srgbClr val="FFFFCC"/>
                </a:solidFill>
              </a:rPr>
              <a:t>need</a:t>
            </a:r>
            <a:r>
              <a:rPr lang="fr-CA" sz="1200" dirty="0">
                <a:solidFill>
                  <a:srgbClr val="FFFFCC"/>
                </a:solidFill>
              </a:rPr>
              <a:t> 2 nitrates </a:t>
            </a:r>
            <a:r>
              <a:rPr lang="fr-CA" sz="1200" dirty="0" err="1">
                <a:solidFill>
                  <a:srgbClr val="FFFFCC"/>
                </a:solidFill>
              </a:rPr>
              <a:t>we</a:t>
            </a:r>
            <a:r>
              <a:rPr lang="fr-CA" sz="1200" dirty="0">
                <a:solidFill>
                  <a:srgbClr val="FFFFCC"/>
                </a:solidFill>
              </a:rPr>
              <a:t> use </a:t>
            </a:r>
            <a:r>
              <a:rPr lang="fr-CA" sz="1200" dirty="0" err="1">
                <a:solidFill>
                  <a:srgbClr val="FFFFCC"/>
                </a:solidFill>
              </a:rPr>
              <a:t>brackets</a:t>
            </a:r>
            <a:r>
              <a:rPr lang="fr-CA" sz="1200" dirty="0">
                <a:solidFill>
                  <a:srgbClr val="FFFFCC"/>
                </a:solidFill>
              </a:rPr>
              <a:t>)</a:t>
            </a:r>
            <a:endParaRPr lang="fr-CA" sz="1200" baseline="-25000" dirty="0">
              <a:solidFill>
                <a:srgbClr val="FFFFCC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857299-D28A-4600-B37D-3B1CB44301E8}"/>
              </a:ext>
            </a:extLst>
          </p:cNvPr>
          <p:cNvSpPr/>
          <p:nvPr/>
        </p:nvSpPr>
        <p:spPr>
          <a:xfrm flipV="1">
            <a:off x="-518330" y="8435083"/>
            <a:ext cx="249096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Your text here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A1A0947-AB6F-4E7E-8530-7A03C7063B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591467"/>
              </p:ext>
            </p:extLst>
          </p:nvPr>
        </p:nvGraphicFramePr>
        <p:xfrm>
          <a:off x="2458825" y="1919371"/>
          <a:ext cx="4013895" cy="1280160"/>
        </p:xfrm>
        <a:graphic>
          <a:graphicData uri="http://schemas.openxmlformats.org/drawingml/2006/table">
            <a:tbl>
              <a:tblPr/>
              <a:tblGrid>
                <a:gridCol w="1003474">
                  <a:extLst>
                    <a:ext uri="{9D8B030D-6E8A-4147-A177-3AD203B41FA5}">
                      <a16:colId xmlns:a16="http://schemas.microsoft.com/office/drawing/2014/main" val="3534938166"/>
                    </a:ext>
                  </a:extLst>
                </a:gridCol>
                <a:gridCol w="842918">
                  <a:extLst>
                    <a:ext uri="{9D8B030D-6E8A-4147-A177-3AD203B41FA5}">
                      <a16:colId xmlns:a16="http://schemas.microsoft.com/office/drawing/2014/main" val="2715326531"/>
                    </a:ext>
                  </a:extLst>
                </a:gridCol>
                <a:gridCol w="1164029">
                  <a:extLst>
                    <a:ext uri="{9D8B030D-6E8A-4147-A177-3AD203B41FA5}">
                      <a16:colId xmlns:a16="http://schemas.microsoft.com/office/drawing/2014/main" val="735097722"/>
                    </a:ext>
                  </a:extLst>
                </a:gridCol>
                <a:gridCol w="1003474">
                  <a:extLst>
                    <a:ext uri="{9D8B030D-6E8A-4147-A177-3AD203B41FA5}">
                      <a16:colId xmlns:a16="http://schemas.microsoft.com/office/drawing/2014/main" val="1081371398"/>
                    </a:ext>
                  </a:extLst>
                </a:gridCol>
              </a:tblGrid>
              <a:tr h="196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nitrate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NO</a:t>
                      </a:r>
                      <a:r>
                        <a:rPr lang="en-US" sz="14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3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-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chromate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CrO</a:t>
                      </a:r>
                      <a:r>
                        <a:rPr lang="en-US" sz="14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2-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756429"/>
                  </a:ext>
                </a:extLst>
              </a:tr>
              <a:tr h="196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chlorate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ClO</a:t>
                      </a:r>
                      <a:r>
                        <a:rPr lang="en-US" sz="14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3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-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dichromate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Cr</a:t>
                      </a:r>
                      <a:r>
                        <a:rPr lang="en-US" sz="14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O</a:t>
                      </a:r>
                      <a:r>
                        <a:rPr lang="en-US" sz="14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7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2-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42808"/>
                  </a:ext>
                </a:extLst>
              </a:tr>
              <a:tr h="196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sulfate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</a:t>
                      </a:r>
                      <a:r>
                        <a:rPr lang="en-US" sz="14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2-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phosphate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PO</a:t>
                      </a:r>
                      <a:r>
                        <a:rPr lang="en-US" sz="14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3-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049154"/>
                  </a:ext>
                </a:extLst>
              </a:tr>
              <a:tr h="196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carbonate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CO</a:t>
                      </a:r>
                      <a:r>
                        <a:rPr lang="en-US" sz="14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3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2-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acetate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</a:t>
                      </a:r>
                      <a:r>
                        <a:rPr lang="en-US" sz="14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</a:t>
                      </a:r>
                      <a:r>
                        <a:rPr lang="en-US" sz="14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3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O</a:t>
                      </a:r>
                      <a:r>
                        <a:rPr lang="en-US" sz="14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-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853414"/>
                  </a:ext>
                </a:extLst>
              </a:tr>
              <a:tr h="196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hydroxide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OH 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-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cyanide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CN </a:t>
                      </a:r>
                      <a:r>
                        <a:rPr lang="en-US" sz="14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-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344461"/>
                  </a:ext>
                </a:extLst>
              </a:tr>
              <a:tr h="196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ammonium</a:t>
                      </a:r>
                      <a:endParaRPr lang="fr-CA" sz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NH</a:t>
                      </a:r>
                      <a:r>
                        <a:rPr lang="en-US" sz="1400" baseline="-25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  <a:r>
                        <a:rPr lang="en-US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baseline="300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+</a:t>
                      </a:r>
                      <a:endParaRPr lang="fr-CA" sz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fr-CA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fr-CA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142467"/>
                  </a:ext>
                </a:extLst>
              </a:tr>
            </a:tbl>
          </a:graphicData>
        </a:graphic>
      </p:graphicFrame>
      <p:sp>
        <p:nvSpPr>
          <p:cNvPr id="11" name="Arrow: Right 10">
            <a:extLst>
              <a:ext uri="{FF2B5EF4-FFF2-40B4-BE49-F238E27FC236}">
                <a16:creationId xmlns:a16="http://schemas.microsoft.com/office/drawing/2014/main" id="{0E54B419-C571-4DC3-84BA-3A9B295A167D}"/>
              </a:ext>
            </a:extLst>
          </p:cNvPr>
          <p:cNvSpPr/>
          <p:nvPr/>
        </p:nvSpPr>
        <p:spPr>
          <a:xfrm>
            <a:off x="3637049" y="5618386"/>
            <a:ext cx="287677" cy="172287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B17B0BD8-BC49-4D12-AFF4-E5995C5F66C7}"/>
              </a:ext>
            </a:extLst>
          </p:cNvPr>
          <p:cNvSpPr/>
          <p:nvPr/>
        </p:nvSpPr>
        <p:spPr>
          <a:xfrm>
            <a:off x="3482938" y="5304883"/>
            <a:ext cx="287677" cy="172287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521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FEEE8-8613-4392-9688-9053FB3E0AC7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glow rad="63500">
              <a:schemeClr val="accent1"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  <a:reflection blurRad="63500" stA="45000" endPos="6000" dist="50800" dir="5400000" sy="-100000" algn="bl" rotWithShape="0"/>
          </a:effectLst>
          <a:scene3d>
            <a:camera prst="orthographicFront">
              <a:rot lat="0" lon="21299992" rev="0"/>
            </a:camera>
            <a:lightRig rig="sunset" dir="t"/>
          </a:scene3d>
          <a:sp3d prstMaterial="dkEdge">
            <a:bevelT w="190500" h="38100"/>
            <a:bevelB/>
          </a:sp3d>
        </p:spPr>
        <p:txBody>
          <a:bodyPr>
            <a:noAutofit/>
          </a:bodyPr>
          <a:lstStyle/>
          <a:p>
            <a:r>
              <a:rPr lang="en-CA" sz="24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Now try the following. </a:t>
            </a:r>
            <a:br>
              <a:rPr lang="en-CA" sz="24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CA" sz="2400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Use your Periodic table and your Polyatomic Chart</a:t>
            </a:r>
            <a:endParaRPr lang="fr-CA" sz="2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B76309C-AD75-4227-B6EB-E93CCC7C38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800389"/>
              </p:ext>
            </p:extLst>
          </p:nvPr>
        </p:nvGraphicFramePr>
        <p:xfrm>
          <a:off x="457200" y="1600198"/>
          <a:ext cx="8338693" cy="26841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6493">
                  <a:extLst>
                    <a:ext uri="{9D8B030D-6E8A-4147-A177-3AD203B41FA5}">
                      <a16:colId xmlns:a16="http://schemas.microsoft.com/office/drawing/2014/main" val="192643112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86299447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1339303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641029398"/>
                    </a:ext>
                  </a:extLst>
                </a:gridCol>
              </a:tblGrid>
              <a:tr h="671031"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Name</a:t>
                      </a:r>
                      <a:endParaRPr lang="fr-C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Crossover Method</a:t>
                      </a:r>
                      <a:endParaRPr lang="fr-C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Simplest Ratios</a:t>
                      </a:r>
                      <a:endParaRPr lang="fr-C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Formula</a:t>
                      </a:r>
                      <a:endParaRPr lang="fr-CA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497992"/>
                  </a:ext>
                </a:extLst>
              </a:tr>
              <a:tr h="671031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980987"/>
                  </a:ext>
                </a:extLst>
              </a:tr>
              <a:tr h="671031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127065"/>
                  </a:ext>
                </a:extLst>
              </a:tr>
              <a:tr h="671031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97166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3107F74-D6A1-4721-A8B9-A6156A1E4286}"/>
              </a:ext>
            </a:extLst>
          </p:cNvPr>
          <p:cNvSpPr txBox="1"/>
          <p:nvPr/>
        </p:nvSpPr>
        <p:spPr>
          <a:xfrm>
            <a:off x="534256" y="2406527"/>
            <a:ext cx="195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/>
              <a:t>Sodium Phosphate</a:t>
            </a:r>
            <a:endParaRPr lang="fr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DB0F63-9F06-414C-9D6B-BB37C1AC83EA}"/>
              </a:ext>
            </a:extLst>
          </p:cNvPr>
          <p:cNvSpPr txBox="1"/>
          <p:nvPr/>
        </p:nvSpPr>
        <p:spPr>
          <a:xfrm>
            <a:off x="534256" y="3011784"/>
            <a:ext cx="1818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/>
              <a:t>Strontium Nitrate</a:t>
            </a:r>
            <a:endParaRPr lang="fr-C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81CEF0-AA0B-4BAB-BBEF-EFF7A2389AE2}"/>
              </a:ext>
            </a:extLst>
          </p:cNvPr>
          <p:cNvSpPr txBox="1"/>
          <p:nvPr/>
        </p:nvSpPr>
        <p:spPr>
          <a:xfrm>
            <a:off x="457200" y="3712810"/>
            <a:ext cx="2183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/>
              <a:t>Aluminum hydroxide</a:t>
            </a:r>
            <a:endParaRPr lang="fr-C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44CDC4-4BF8-4611-86F7-C7C14864FF24}"/>
              </a:ext>
            </a:extLst>
          </p:cNvPr>
          <p:cNvSpPr txBox="1"/>
          <p:nvPr/>
        </p:nvSpPr>
        <p:spPr>
          <a:xfrm>
            <a:off x="2958957" y="2406527"/>
            <a:ext cx="1428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Na</a:t>
            </a:r>
            <a:r>
              <a:rPr lang="en-CA" baseline="30000" dirty="0"/>
              <a:t>1+ </a:t>
            </a:r>
            <a:r>
              <a:rPr lang="en-CA" dirty="0"/>
              <a:t>PO</a:t>
            </a:r>
            <a:r>
              <a:rPr lang="en-CA" baseline="-25000" dirty="0"/>
              <a:t>4</a:t>
            </a:r>
            <a:r>
              <a:rPr lang="en-CA" baseline="30000" dirty="0"/>
              <a:t>3-</a:t>
            </a:r>
            <a:endParaRPr lang="fr-CA" baseline="30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5B1CC0-BF65-4FAA-8FFC-9C4766F0DE78}"/>
              </a:ext>
            </a:extLst>
          </p:cNvPr>
          <p:cNvSpPr txBox="1"/>
          <p:nvPr/>
        </p:nvSpPr>
        <p:spPr>
          <a:xfrm>
            <a:off x="5260369" y="2419175"/>
            <a:ext cx="1006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Na</a:t>
            </a:r>
            <a:r>
              <a:rPr lang="en-CA" baseline="-25000" dirty="0"/>
              <a:t>3</a:t>
            </a:r>
            <a:r>
              <a:rPr lang="en-CA" dirty="0"/>
              <a:t>PO</a:t>
            </a:r>
            <a:r>
              <a:rPr lang="en-CA" baseline="-25000" dirty="0"/>
              <a:t>4</a:t>
            </a:r>
            <a:endParaRPr lang="fr-CA" baseline="-25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54A760-E3FB-42EB-AC8D-7E2676048A4A}"/>
              </a:ext>
            </a:extLst>
          </p:cNvPr>
          <p:cNvSpPr txBox="1"/>
          <p:nvPr/>
        </p:nvSpPr>
        <p:spPr>
          <a:xfrm>
            <a:off x="7289515" y="2436302"/>
            <a:ext cx="1006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Na</a:t>
            </a:r>
            <a:r>
              <a:rPr lang="en-CA" baseline="-25000" dirty="0"/>
              <a:t>3</a:t>
            </a:r>
            <a:r>
              <a:rPr lang="en-CA" dirty="0"/>
              <a:t>PO</a:t>
            </a:r>
            <a:r>
              <a:rPr lang="en-CA" baseline="-25000" dirty="0"/>
              <a:t>4</a:t>
            </a:r>
            <a:endParaRPr lang="fr-CA" baseline="-25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365A0A-FF70-45E2-802F-B2DECC9B9FE3}"/>
              </a:ext>
            </a:extLst>
          </p:cNvPr>
          <p:cNvSpPr txBox="1"/>
          <p:nvPr/>
        </p:nvSpPr>
        <p:spPr>
          <a:xfrm>
            <a:off x="2958957" y="3101952"/>
            <a:ext cx="1119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Sr</a:t>
            </a:r>
            <a:r>
              <a:rPr lang="en-CA" baseline="30000" dirty="0"/>
              <a:t>2+</a:t>
            </a:r>
            <a:r>
              <a:rPr lang="en-CA" dirty="0"/>
              <a:t>NO</a:t>
            </a:r>
            <a:r>
              <a:rPr lang="en-CA" baseline="-25000" dirty="0"/>
              <a:t>3</a:t>
            </a:r>
            <a:r>
              <a:rPr lang="en-CA" baseline="30000" dirty="0"/>
              <a:t>1-</a:t>
            </a:r>
            <a:endParaRPr lang="fr-CA" baseline="30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4F140B-9EE5-4189-9B5E-EC4DF2F01112}"/>
              </a:ext>
            </a:extLst>
          </p:cNvPr>
          <p:cNvSpPr txBox="1"/>
          <p:nvPr/>
        </p:nvSpPr>
        <p:spPr>
          <a:xfrm>
            <a:off x="5178174" y="3101952"/>
            <a:ext cx="1089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Sr(NO</a:t>
            </a:r>
            <a:r>
              <a:rPr lang="en-CA" baseline="-25000" dirty="0"/>
              <a:t>3</a:t>
            </a:r>
            <a:r>
              <a:rPr lang="en-CA" dirty="0"/>
              <a:t>)</a:t>
            </a:r>
            <a:r>
              <a:rPr lang="en-CA" baseline="-25000" dirty="0"/>
              <a:t>2</a:t>
            </a:r>
            <a:endParaRPr lang="fr-CA" baseline="-25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32E4D1-7A63-4E2F-A5BE-4158A9995AED}"/>
              </a:ext>
            </a:extLst>
          </p:cNvPr>
          <p:cNvSpPr txBox="1"/>
          <p:nvPr/>
        </p:nvSpPr>
        <p:spPr>
          <a:xfrm>
            <a:off x="7257338" y="3059668"/>
            <a:ext cx="122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Sr(NO</a:t>
            </a:r>
            <a:r>
              <a:rPr lang="en-CA" baseline="-25000" dirty="0"/>
              <a:t>3</a:t>
            </a:r>
            <a:r>
              <a:rPr lang="en-CA" dirty="0"/>
              <a:t>)</a:t>
            </a:r>
            <a:r>
              <a:rPr lang="en-CA" baseline="-25000" dirty="0"/>
              <a:t>2</a:t>
            </a:r>
            <a:endParaRPr lang="fr-CA" baseline="-25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BE3667-1D4F-4244-B2A2-4A8A2B925414}"/>
              </a:ext>
            </a:extLst>
          </p:cNvPr>
          <p:cNvSpPr txBox="1"/>
          <p:nvPr/>
        </p:nvSpPr>
        <p:spPr>
          <a:xfrm>
            <a:off x="3071973" y="3738369"/>
            <a:ext cx="1202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Al</a:t>
            </a:r>
            <a:r>
              <a:rPr lang="en-CA" baseline="30000" dirty="0"/>
              <a:t>3+</a:t>
            </a:r>
            <a:r>
              <a:rPr lang="en-CA" dirty="0"/>
              <a:t>OH</a:t>
            </a:r>
            <a:r>
              <a:rPr lang="en-CA" baseline="30000" dirty="0"/>
              <a:t>1-</a:t>
            </a:r>
            <a:endParaRPr lang="fr-CA" baseline="30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666A755-1D7D-4A5D-90DA-E84509E7A1FF}"/>
              </a:ext>
            </a:extLst>
          </p:cNvPr>
          <p:cNvSpPr txBox="1"/>
          <p:nvPr/>
        </p:nvSpPr>
        <p:spPr>
          <a:xfrm>
            <a:off x="5162764" y="3765522"/>
            <a:ext cx="1202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Al(OH)</a:t>
            </a:r>
            <a:r>
              <a:rPr lang="en-CA" baseline="-25000" dirty="0"/>
              <a:t>3</a:t>
            </a:r>
            <a:endParaRPr lang="fr-CA" baseline="-25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8B6A0EE-A315-4B6C-BAD4-96779870BA48}"/>
              </a:ext>
            </a:extLst>
          </p:cNvPr>
          <p:cNvSpPr txBox="1"/>
          <p:nvPr/>
        </p:nvSpPr>
        <p:spPr>
          <a:xfrm>
            <a:off x="7289515" y="3774372"/>
            <a:ext cx="970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Al(OH)</a:t>
            </a:r>
            <a:r>
              <a:rPr lang="en-CA" baseline="-25000" dirty="0"/>
              <a:t>3</a:t>
            </a:r>
            <a:endParaRPr lang="fr-CA" baseline="-25000" dirty="0"/>
          </a:p>
        </p:txBody>
      </p:sp>
    </p:spTree>
    <p:extLst>
      <p:ext uri="{BB962C8B-B14F-4D97-AF65-F5344CB8AC3E}">
        <p14:creationId xmlns:p14="http://schemas.microsoft.com/office/powerpoint/2010/main" val="388034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285</Words>
  <Application>Microsoft Office PowerPoint</Application>
  <PresentationFormat>On-screen Show (4:3)</PresentationFormat>
  <Paragraphs>126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SimSun</vt:lpstr>
      <vt:lpstr>SimSun</vt:lpstr>
      <vt:lpstr>Aharoni</vt:lpstr>
      <vt:lpstr>Arial</vt:lpstr>
      <vt:lpstr>Berlin Sans FB Demi</vt:lpstr>
      <vt:lpstr>Calibri</vt:lpstr>
      <vt:lpstr>Cambria Math</vt:lpstr>
      <vt:lpstr>Comic Sans MS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Rules for writing polyatomic ionic compounds formulae</vt:lpstr>
      <vt:lpstr>Now try the following.  Use your Periodic table and your Polyatomic Chart</vt:lpstr>
    </vt:vector>
  </TitlesOfParts>
  <Company>University of Victoria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Icebreakers</dc:title>
  <dc:creator>Faculty of Education</dc:creator>
  <cp:lastModifiedBy>JRichardson</cp:lastModifiedBy>
  <cp:revision>171</cp:revision>
  <dcterms:created xsi:type="dcterms:W3CDTF">2010-09-24T20:53:26Z</dcterms:created>
  <dcterms:modified xsi:type="dcterms:W3CDTF">2020-05-19T17:32:27Z</dcterms:modified>
</cp:coreProperties>
</file>